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9" r:id="rId3"/>
    <p:sldId id="260" r:id="rId4"/>
    <p:sldId id="261" r:id="rId5"/>
    <p:sldId id="263" r:id="rId6"/>
    <p:sldId id="262" r:id="rId7"/>
    <p:sldId id="264" r:id="rId8"/>
    <p:sldId id="265" r:id="rId9"/>
    <p:sldId id="266" r:id="rId10"/>
    <p:sldId id="267" r:id="rId11"/>
    <p:sldId id="269" r:id="rId12"/>
    <p:sldId id="270" r:id="rId13"/>
    <p:sldId id="271" r:id="rId14"/>
  </p:sldIdLst>
  <p:sldSz cx="12192000" cy="6858000"/>
  <p:notesSz cx="6858000" cy="9144000"/>
  <p:embeddedFontLst>
    <p:embeddedFont>
      <p:font typeface="Brauer NeueVN Bold" panose="020B0604020202020204" charset="0"/>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9F2"/>
    <a:srgbClr val="2576B9"/>
    <a:srgbClr val="EB4754"/>
    <a:srgbClr val="FFFFFF"/>
    <a:srgbClr val="EB9CC4"/>
    <a:srgbClr val="FFD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8A736-B1A2-47DE-85DF-13D238650D55}"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7C6BF-612E-44FC-A352-06DAE7AE9D48}" type="slidenum">
              <a:rPr lang="en-US" smtClean="0"/>
              <a:t>‹#›</a:t>
            </a:fld>
            <a:endParaRPr lang="en-US"/>
          </a:p>
        </p:txBody>
      </p:sp>
    </p:spTree>
    <p:extLst>
      <p:ext uri="{BB962C8B-B14F-4D97-AF65-F5344CB8AC3E}">
        <p14:creationId xmlns:p14="http://schemas.microsoft.com/office/powerpoint/2010/main" val="132840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2CD6-BD29-D694-6F6C-2B4F2DB73B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88F659-9A4C-5E50-6D46-1651EF863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73035D-9D91-D0BC-45BA-2C435B5D1332}"/>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5" name="Footer Placeholder 4">
            <a:extLst>
              <a:ext uri="{FF2B5EF4-FFF2-40B4-BE49-F238E27FC236}">
                <a16:creationId xmlns:a16="http://schemas.microsoft.com/office/drawing/2014/main" id="{1648E18E-AC6F-8C7F-C76A-D5F05473D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25313-11E2-B20F-936F-3B49D843FEFA}"/>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307124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5E51-9576-42E7-F3FA-2AE99F160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1B32A2-68D5-E038-1A5D-49829CC733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79D9A-60DF-C336-709F-8FCA242BA2A0}"/>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5" name="Footer Placeholder 4">
            <a:extLst>
              <a:ext uri="{FF2B5EF4-FFF2-40B4-BE49-F238E27FC236}">
                <a16:creationId xmlns:a16="http://schemas.microsoft.com/office/drawing/2014/main" id="{410828F3-3F6F-1E30-67DF-10BB544AA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55D2E-0EEE-B320-5320-04A6DEEB6211}"/>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357132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35E088-EA69-8F1A-5877-2BC2427B70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FE552D-5282-4CBB-0180-5B2964440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E4564-5C71-E19B-DF29-47C519B246CF}"/>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5" name="Footer Placeholder 4">
            <a:extLst>
              <a:ext uri="{FF2B5EF4-FFF2-40B4-BE49-F238E27FC236}">
                <a16:creationId xmlns:a16="http://schemas.microsoft.com/office/drawing/2014/main" id="{E781C404-9565-B24E-CAB1-1D37DE8E1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C55B4-763C-6F39-F712-91AB7178DA86}"/>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19256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0BB7-FC2A-37D4-4E5C-2A365B6229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F6B28B-3B4C-36FE-772F-C32987F99E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5D0CA-B705-6C0C-4A42-C014F7C5B9EA}"/>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5" name="Footer Placeholder 4">
            <a:extLst>
              <a:ext uri="{FF2B5EF4-FFF2-40B4-BE49-F238E27FC236}">
                <a16:creationId xmlns:a16="http://schemas.microsoft.com/office/drawing/2014/main" id="{982C39FE-6135-2192-20EB-89F2B8A7D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80D19-26C9-D05E-3CDD-724EF2A8544C}"/>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380114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7549-994A-5313-2012-2F449277FD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212688-F6DB-1DA1-164F-C68A46965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B121B1-6E12-3DCB-3CC1-E38A65430310}"/>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5" name="Footer Placeholder 4">
            <a:extLst>
              <a:ext uri="{FF2B5EF4-FFF2-40B4-BE49-F238E27FC236}">
                <a16:creationId xmlns:a16="http://schemas.microsoft.com/office/drawing/2014/main" id="{2F982CBB-1BE8-E6D2-EA71-279FCB79A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F7443-F7CB-23D0-0BF7-50A611A9BAD0}"/>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380041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45E7-30FC-45A8-9A1F-12BA94239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BB5BC-E705-7FC6-628A-AD943DF38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E3587-4CA7-B7F3-BBE4-545F0CEDB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74C5A-C7E8-ACAA-688A-6BB4F10A01BD}"/>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6" name="Footer Placeholder 5">
            <a:extLst>
              <a:ext uri="{FF2B5EF4-FFF2-40B4-BE49-F238E27FC236}">
                <a16:creationId xmlns:a16="http://schemas.microsoft.com/office/drawing/2014/main" id="{7C0637B6-6C59-81E7-58C7-DA6BF16D4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C97C2-E1C0-6D2B-5F99-FE1BEBE18337}"/>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386868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73BC-C9D3-BF96-A3AF-2E15422564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562FAF-7109-93EF-273F-801E6EC92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A8176-5B79-5AB0-9C08-53F6A2220B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BE75E7-F617-FD4C-0C83-86F85146C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72BB22-06AF-9ED1-C2A3-7C53DBB1D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6D9F7A-17E8-2A8B-D1A3-88737245CF96}"/>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8" name="Footer Placeholder 7">
            <a:extLst>
              <a:ext uri="{FF2B5EF4-FFF2-40B4-BE49-F238E27FC236}">
                <a16:creationId xmlns:a16="http://schemas.microsoft.com/office/drawing/2014/main" id="{356386E3-4E68-00E0-F87B-F7B587A59D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137E3D-1478-1288-7782-8C7B4B8ABA2E}"/>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262016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2592-0378-4440-7ADB-6C4EB84A94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1E27F1-C4E7-4E83-397C-BB4113857B14}"/>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4" name="Footer Placeholder 3">
            <a:extLst>
              <a:ext uri="{FF2B5EF4-FFF2-40B4-BE49-F238E27FC236}">
                <a16:creationId xmlns:a16="http://schemas.microsoft.com/office/drawing/2014/main" id="{CC15E335-2012-148C-A480-ABC50F5AA6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B4A21B-4880-3670-8749-1F939C0539BE}"/>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29792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146CF7-8A5C-0731-F1B6-B25D903B6777}"/>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3" name="Footer Placeholder 2">
            <a:extLst>
              <a:ext uri="{FF2B5EF4-FFF2-40B4-BE49-F238E27FC236}">
                <a16:creationId xmlns:a16="http://schemas.microsoft.com/office/drawing/2014/main" id="{0A09BD16-B984-88DE-67F3-A2B1E7DAB3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8C8CA9-9E75-C55C-EF07-B39B002D3291}"/>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158815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861B-B379-5019-B6D2-CCF3B6A7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F1F2F-91DB-B433-07DC-FD0A59B4D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38EFE-E514-6994-FA92-CCFED3CD7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5BE87-1EA2-43F4-66E8-E9B8D235BB22}"/>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6" name="Footer Placeholder 5">
            <a:extLst>
              <a:ext uri="{FF2B5EF4-FFF2-40B4-BE49-F238E27FC236}">
                <a16:creationId xmlns:a16="http://schemas.microsoft.com/office/drawing/2014/main" id="{E828437E-E7C3-FCDF-99E4-2130518F1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01656-15DF-346E-BE0B-8BCB44CC680B}"/>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206500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4F71-AA54-CF0C-389B-48B752377D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842AB-D1FE-F703-3D13-2F7E595BE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BE0104-13E6-9B3C-DA8A-CCB4656B6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5D9885-5D29-C883-8C29-96C685BA50A1}"/>
              </a:ext>
            </a:extLst>
          </p:cNvPr>
          <p:cNvSpPr>
            <a:spLocks noGrp="1"/>
          </p:cNvSpPr>
          <p:nvPr>
            <p:ph type="dt" sz="half" idx="10"/>
          </p:nvPr>
        </p:nvSpPr>
        <p:spPr/>
        <p:txBody>
          <a:bodyPr/>
          <a:lstStyle/>
          <a:p>
            <a:fld id="{A43D843C-34D2-4A92-BEBB-962BA992F5B8}" type="datetimeFigureOut">
              <a:rPr lang="en-US" smtClean="0"/>
              <a:t>4/19/2023</a:t>
            </a:fld>
            <a:endParaRPr lang="en-US"/>
          </a:p>
        </p:txBody>
      </p:sp>
      <p:sp>
        <p:nvSpPr>
          <p:cNvPr id="6" name="Footer Placeholder 5">
            <a:extLst>
              <a:ext uri="{FF2B5EF4-FFF2-40B4-BE49-F238E27FC236}">
                <a16:creationId xmlns:a16="http://schemas.microsoft.com/office/drawing/2014/main" id="{51D9FDEB-323F-7353-4B63-9B0BCA716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C8CAC-8EDB-C39B-7A31-52884AE8CDF2}"/>
              </a:ext>
            </a:extLst>
          </p:cNvPr>
          <p:cNvSpPr>
            <a:spLocks noGrp="1"/>
          </p:cNvSpPr>
          <p:nvPr>
            <p:ph type="sldNum" sz="quarter" idx="12"/>
          </p:nvPr>
        </p:nvSpPr>
        <p:spPr/>
        <p:txBody>
          <a:bodyPr/>
          <a:lstStyle/>
          <a:p>
            <a:fld id="{9218E44C-C5F4-4271-904B-A8094C0E41BE}" type="slidenum">
              <a:rPr lang="en-US" smtClean="0"/>
              <a:t>‹#›</a:t>
            </a:fld>
            <a:endParaRPr lang="en-US"/>
          </a:p>
        </p:txBody>
      </p:sp>
    </p:spTree>
    <p:extLst>
      <p:ext uri="{BB962C8B-B14F-4D97-AF65-F5344CB8AC3E}">
        <p14:creationId xmlns:p14="http://schemas.microsoft.com/office/powerpoint/2010/main" val="361441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8E93E-A999-08A0-CE83-C252A8E18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E21D54-17C1-E1C0-1DF0-4F24F6CD0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8336D-D1A3-3E72-DD29-8283A36D7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D843C-34D2-4A92-BEBB-962BA992F5B8}" type="datetimeFigureOut">
              <a:rPr lang="en-US" smtClean="0"/>
              <a:t>4/19/2023</a:t>
            </a:fld>
            <a:endParaRPr lang="en-US"/>
          </a:p>
        </p:txBody>
      </p:sp>
      <p:sp>
        <p:nvSpPr>
          <p:cNvPr id="5" name="Footer Placeholder 4">
            <a:extLst>
              <a:ext uri="{FF2B5EF4-FFF2-40B4-BE49-F238E27FC236}">
                <a16:creationId xmlns:a16="http://schemas.microsoft.com/office/drawing/2014/main" id="{B04FD146-80D3-A7D8-5BFE-65D12748E0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8AC13-E258-89E5-B2B3-91D690EAC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8E44C-C5F4-4271-904B-A8094C0E41BE}" type="slidenum">
              <a:rPr lang="en-US" smtClean="0"/>
              <a:t>‹#›</a:t>
            </a:fld>
            <a:endParaRPr lang="en-US"/>
          </a:p>
        </p:txBody>
      </p:sp>
    </p:spTree>
    <p:extLst>
      <p:ext uri="{BB962C8B-B14F-4D97-AF65-F5344CB8AC3E}">
        <p14:creationId xmlns:p14="http://schemas.microsoft.com/office/powerpoint/2010/main" val="6556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57A58B-DAB1-8446-AF65-D0380973BD3F}"/>
              </a:ext>
            </a:extLst>
          </p:cNvPr>
          <p:cNvSpPr txBox="1"/>
          <p:nvPr/>
        </p:nvSpPr>
        <p:spPr>
          <a:xfrm>
            <a:off x="3614056" y="2721114"/>
            <a:ext cx="8577943" cy="523220"/>
          </a:xfrm>
          <a:prstGeom prst="rect">
            <a:avLst/>
          </a:prstGeom>
          <a:noFill/>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ĐỔI SỐ TRONG ĐÀO TẠO NGOẠI NGỮ</a:t>
            </a:r>
          </a:p>
        </p:txBody>
      </p:sp>
      <p:sp>
        <p:nvSpPr>
          <p:cNvPr id="8" name="TextBox 7">
            <a:extLst>
              <a:ext uri="{FF2B5EF4-FFF2-40B4-BE49-F238E27FC236}">
                <a16:creationId xmlns:a16="http://schemas.microsoft.com/office/drawing/2014/main" id="{5617A9FC-9EE3-9306-3E58-8520DE5E216D}"/>
              </a:ext>
            </a:extLst>
          </p:cNvPr>
          <p:cNvSpPr txBox="1"/>
          <p:nvPr/>
        </p:nvSpPr>
        <p:spPr>
          <a:xfrm>
            <a:off x="3614056" y="3429000"/>
            <a:ext cx="8577943" cy="963854"/>
          </a:xfrm>
          <a:prstGeom prst="rect">
            <a:avLst/>
          </a:prstGeom>
          <a:noFill/>
        </p:spPr>
        <p:txBody>
          <a:bodyPr wrap="square">
            <a:spAutoFit/>
          </a:bodyPr>
          <a:lstStyle/>
          <a:p>
            <a:pPr algn="ctr">
              <a:lnSpc>
                <a:spcPct val="150000"/>
              </a:lnSpc>
            </a:pPr>
            <a:r>
              <a:rPr lang="en-US" sz="2000" b="1" dirty="0" err="1">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Chuẩn</a:t>
            </a:r>
            <a:r>
              <a:rPr lang="en-US" sz="2000" b="1" dirty="0">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2000" b="1" dirty="0">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bởi</a:t>
            </a:r>
            <a:r>
              <a:rPr lang="en-US" sz="2000" b="1" dirty="0">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Trung </a:t>
            </a:r>
            <a:r>
              <a:rPr lang="en-US" sz="2000" b="1" dirty="0" err="1">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tâm</a:t>
            </a:r>
            <a:r>
              <a:rPr lang="en-US" sz="2000" b="1" dirty="0">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Anh </a:t>
            </a:r>
            <a:r>
              <a:rPr lang="en-US" sz="2000" b="1" dirty="0" err="1">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en-US" sz="2000" b="1" dirty="0">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Quốc</a:t>
            </a:r>
            <a:r>
              <a:rPr lang="en-US" sz="2000" b="1" dirty="0">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Tế</a:t>
            </a:r>
            <a:r>
              <a:rPr lang="en-US" sz="2000" b="1" dirty="0">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Apollo</a:t>
            </a:r>
          </a:p>
          <a:p>
            <a:pPr algn="ctr">
              <a:lnSpc>
                <a:spcPct val="150000"/>
              </a:lnSpc>
            </a:pPr>
            <a:r>
              <a:rPr lang="en-US" sz="2000" b="1" dirty="0" err="1">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a:t>
            </a:r>
            <a:r>
              <a:rPr lang="en-US" sz="2000" b="1" dirty="0">
                <a:solidFill>
                  <a:srgbClr val="FFD95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25.4.2023</a:t>
            </a:r>
          </a:p>
        </p:txBody>
      </p:sp>
    </p:spTree>
    <p:extLst>
      <p:ext uri="{BB962C8B-B14F-4D97-AF65-F5344CB8AC3E}">
        <p14:creationId xmlns:p14="http://schemas.microsoft.com/office/powerpoint/2010/main" val="355373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BCCB82-844C-0D23-039F-2B53B1C8EAB6}"/>
              </a:ext>
            </a:extLst>
          </p:cNvPr>
          <p:cNvSpPr txBox="1"/>
          <p:nvPr/>
        </p:nvSpPr>
        <p:spPr>
          <a:xfrm>
            <a:off x="381000" y="549371"/>
            <a:ext cx="8877299" cy="1138773"/>
          </a:xfrm>
          <a:prstGeom prst="rect">
            <a:avLst/>
          </a:prstGeom>
          <a:noFill/>
        </p:spPr>
        <p:txBody>
          <a:bodyPr wrap="square">
            <a:spAutoFit/>
          </a:bodyPr>
          <a:lstStyle/>
          <a:p>
            <a:pPr marL="571500" indent="-571500">
              <a:buFont typeface="+mj-lt"/>
              <a:buAutoNum type="romanUcPeriod" startAt="2"/>
            </a:pPr>
            <a:r>
              <a:rPr lang="vi-VN" sz="4400" dirty="0">
                <a:solidFill>
                  <a:srgbClr val="2576B9"/>
                </a:solidFill>
                <a:latin typeface="Brauer NeueVN Bold" pitchFamily="50" charset="0"/>
              </a:rPr>
              <a:t>APOLLO ACTIVE </a:t>
            </a:r>
          </a:p>
          <a:p>
            <a:r>
              <a:rPr lang="en-US" sz="2400" dirty="0">
                <a:solidFill>
                  <a:srgbClr val="2576B9"/>
                </a:solidFill>
                <a:latin typeface="Brauer NeueVN Bold" pitchFamily="50" charset="0"/>
              </a:rPr>
              <a:t>           (</a:t>
            </a:r>
            <a:r>
              <a:rPr lang="vi-VN" sz="2400" dirty="0">
                <a:solidFill>
                  <a:srgbClr val="2576B9"/>
                </a:solidFill>
                <a:latin typeface="Brauer NeueVN Bold" pitchFamily="50" charset="0"/>
              </a:rPr>
              <a:t>chương trình chuyển đổi số ứng dụng công nghệ của Apollo English</a:t>
            </a:r>
            <a:r>
              <a:rPr lang="en-US" sz="2400" dirty="0">
                <a:solidFill>
                  <a:srgbClr val="2576B9"/>
                </a:solidFill>
                <a:latin typeface="Brauer NeueVN Bold" pitchFamily="50" charset="0"/>
              </a:rPr>
              <a:t>)</a:t>
            </a:r>
          </a:p>
        </p:txBody>
      </p:sp>
      <p:pic>
        <p:nvPicPr>
          <p:cNvPr id="9" name="Picture 8" descr="Logo, company name&#10;&#10;Description automatically generated">
            <a:extLst>
              <a:ext uri="{FF2B5EF4-FFF2-40B4-BE49-F238E27FC236}">
                <a16:creationId xmlns:a16="http://schemas.microsoft.com/office/drawing/2014/main" id="{29B69864-8900-274A-195A-E466D9AC0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898" y="164580"/>
            <a:ext cx="1787658" cy="1564313"/>
          </a:xfrm>
          <a:prstGeom prst="rect">
            <a:avLst/>
          </a:prstGeom>
        </p:spPr>
      </p:pic>
      <p:sp>
        <p:nvSpPr>
          <p:cNvPr id="4" name="TextBox 3">
            <a:extLst>
              <a:ext uri="{FF2B5EF4-FFF2-40B4-BE49-F238E27FC236}">
                <a16:creationId xmlns:a16="http://schemas.microsoft.com/office/drawing/2014/main" id="{79969095-E9ED-CBB2-06C8-FE8E10EEE3F6}"/>
              </a:ext>
            </a:extLst>
          </p:cNvPr>
          <p:cNvSpPr txBox="1"/>
          <p:nvPr/>
        </p:nvSpPr>
        <p:spPr>
          <a:xfrm>
            <a:off x="381000" y="2221449"/>
            <a:ext cx="4966303" cy="2806987"/>
          </a:xfrm>
          <a:prstGeom prst="rect">
            <a:avLst/>
          </a:prstGeom>
          <a:noFill/>
        </p:spPr>
        <p:txBody>
          <a:bodyPr wrap="square">
            <a:spAutoFit/>
          </a:bodyPr>
          <a:lstStyle/>
          <a:p>
            <a:pPr algn="just">
              <a:lnSpc>
                <a:spcPct val="150000"/>
              </a:lnSpc>
            </a:pPr>
            <a:r>
              <a:rPr lang="vi-VN" sz="2000" dirty="0">
                <a:latin typeface="Times New Roman" panose="02020603050405020304" pitchFamily="18" charset="0"/>
                <a:cs typeface="Times New Roman" panose="02020603050405020304" pitchFamily="18" charset="0"/>
              </a:rPr>
              <a:t>Các data tương tác đo đạc được trong lớp học trực tuyến: nền tảng học tập Apollo Active cung cấp các dữ liệu học tập để giáo viên có thể đánh giá được năng lực học tập của từng học viên và có những hỗ trợ cá nhân hoá giúp học viên tiến bộ nhanh chóng.</a:t>
            </a:r>
            <a:endParaRPr lang="en-US" sz="2000"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07704EA5-4D1B-2FD6-D15D-CD4424BBEFA5}"/>
              </a:ext>
            </a:extLst>
          </p:cNvPr>
          <p:cNvGraphicFramePr>
            <a:graphicFrameLocks noGrp="1"/>
          </p:cNvGraphicFramePr>
          <p:nvPr>
            <p:extLst>
              <p:ext uri="{D42A27DB-BD31-4B8C-83A1-F6EECF244321}">
                <p14:modId xmlns:p14="http://schemas.microsoft.com/office/powerpoint/2010/main" val="53995552"/>
              </p:ext>
            </p:extLst>
          </p:nvPr>
        </p:nvGraphicFramePr>
        <p:xfrm>
          <a:off x="5520683" y="2426164"/>
          <a:ext cx="6510873" cy="3512148"/>
        </p:xfrm>
        <a:graphic>
          <a:graphicData uri="http://schemas.openxmlformats.org/drawingml/2006/table">
            <a:tbl>
              <a:tblPr firstRow="1" firstCol="1" bandRow="1">
                <a:tableStyleId>{5C22544A-7EE6-4342-B048-85BDC9FD1C3A}</a:tableStyleId>
              </a:tblPr>
              <a:tblGrid>
                <a:gridCol w="2654540">
                  <a:extLst>
                    <a:ext uri="{9D8B030D-6E8A-4147-A177-3AD203B41FA5}">
                      <a16:colId xmlns:a16="http://schemas.microsoft.com/office/drawing/2014/main" val="3719136429"/>
                    </a:ext>
                  </a:extLst>
                </a:gridCol>
                <a:gridCol w="2281594">
                  <a:extLst>
                    <a:ext uri="{9D8B030D-6E8A-4147-A177-3AD203B41FA5}">
                      <a16:colId xmlns:a16="http://schemas.microsoft.com/office/drawing/2014/main" val="835565171"/>
                    </a:ext>
                  </a:extLst>
                </a:gridCol>
                <a:gridCol w="1574739">
                  <a:extLst>
                    <a:ext uri="{9D8B030D-6E8A-4147-A177-3AD203B41FA5}">
                      <a16:colId xmlns:a16="http://schemas.microsoft.com/office/drawing/2014/main" val="644980373"/>
                    </a:ext>
                  </a:extLst>
                </a:gridCol>
              </a:tblGrid>
              <a:tr h="284830">
                <a:tc gridSpan="2">
                  <a:txBody>
                    <a:bodyPr/>
                    <a:lstStyle/>
                    <a:p>
                      <a:pPr marL="0" marR="0" algn="ctr">
                        <a:spcBef>
                          <a:spcPts val="0"/>
                        </a:spcBef>
                        <a:spcAft>
                          <a:spcPts val="0"/>
                        </a:spcAft>
                      </a:pPr>
                      <a:r>
                        <a:rPr lang="en-US" sz="1100" kern="100" dirty="0">
                          <a:solidFill>
                            <a:schemeClr val="bg1"/>
                          </a:solidFill>
                          <a:effectLst/>
                          <a:latin typeface="Times New Roman" panose="02020603050405020304" pitchFamily="18" charset="0"/>
                          <a:cs typeface="Times New Roman" panose="02020603050405020304" pitchFamily="18" charset="0"/>
                        </a:rPr>
                        <a:t>Engagement data</a:t>
                      </a:r>
                      <a:endParaRPr lang="en-US" sz="1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123" marR="97123" marT="48562" marB="485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tc hMerge="1">
                  <a:txBody>
                    <a:bodyPr/>
                    <a:lstStyle/>
                    <a:p>
                      <a:endParaRPr lang="en-US"/>
                    </a:p>
                  </a:txBody>
                  <a:tcPr/>
                </a:tc>
                <a:tc>
                  <a:txBody>
                    <a:bodyPr/>
                    <a:lstStyle/>
                    <a:p>
                      <a:pPr marL="0" marR="0" algn="ctr">
                        <a:spcBef>
                          <a:spcPts val="0"/>
                        </a:spcBef>
                        <a:spcAft>
                          <a:spcPts val="0"/>
                        </a:spcAft>
                      </a:pPr>
                      <a:r>
                        <a:rPr lang="en-US" sz="1100" kern="100" dirty="0">
                          <a:solidFill>
                            <a:schemeClr val="bg1"/>
                          </a:solidFill>
                          <a:effectLst/>
                          <a:latin typeface="Times New Roman" panose="02020603050405020304" pitchFamily="18" charset="0"/>
                          <a:cs typeface="Times New Roman" panose="02020603050405020304" pitchFamily="18" charset="0"/>
                        </a:rPr>
                        <a:t>Online Lessons</a:t>
                      </a:r>
                      <a:endParaRPr lang="en-US" sz="1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extLst>
                  <a:ext uri="{0D108BD9-81ED-4DB2-BD59-A6C34878D82A}">
                    <a16:rowId xmlns:a16="http://schemas.microsoft.com/office/drawing/2014/main" val="2285689730"/>
                  </a:ext>
                </a:extLst>
              </a:tr>
              <a:tr h="440808">
                <a:tc>
                  <a:txBody>
                    <a:bodyPr/>
                    <a:lstStyle/>
                    <a:p>
                      <a:pPr marL="0" marR="0">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Individual talking time</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tc>
                  <a:txBody>
                    <a:bodyPr/>
                    <a:lstStyle/>
                    <a:p>
                      <a:pPr marL="0" marR="0">
                        <a:spcBef>
                          <a:spcPts val="0"/>
                        </a:spcBef>
                        <a:spcAft>
                          <a:spcPts val="0"/>
                        </a:spcAft>
                      </a:pPr>
                      <a:r>
                        <a:rPr lang="en-US" sz="1100" kern="100" dirty="0" err="1">
                          <a:effectLst/>
                          <a:latin typeface="Times New Roman" panose="02020603050405020304" pitchFamily="18" charset="0"/>
                          <a:cs typeface="Times New Roman" panose="02020603050405020304" pitchFamily="18" charset="0"/>
                        </a:rPr>
                        <a:t>Thời</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lượng</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phát</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biểu</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và</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thực</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hành</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9F2"/>
                    </a:solidFill>
                  </a:tcPr>
                </a:tc>
                <a:tc>
                  <a:txBody>
                    <a:bodyPr/>
                    <a:lstStyle/>
                    <a:p>
                      <a:pPr marL="0" marR="0" algn="ctr">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9F2"/>
                    </a:solidFill>
                  </a:tcPr>
                </a:tc>
                <a:extLst>
                  <a:ext uri="{0D108BD9-81ED-4DB2-BD59-A6C34878D82A}">
                    <a16:rowId xmlns:a16="http://schemas.microsoft.com/office/drawing/2014/main" val="1330085526"/>
                  </a:ext>
                </a:extLst>
              </a:tr>
              <a:tr h="440808">
                <a:tc>
                  <a:txBody>
                    <a:bodyPr/>
                    <a:lstStyle/>
                    <a:p>
                      <a:pPr marL="0" marR="0">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Number of times the student speaks</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tc>
                  <a:txBody>
                    <a:bodyPr/>
                    <a:lstStyle/>
                    <a:p>
                      <a:pPr marL="0" marR="0">
                        <a:spcBef>
                          <a:spcPts val="0"/>
                        </a:spcBef>
                        <a:spcAft>
                          <a:spcPts val="0"/>
                        </a:spcAft>
                      </a:pPr>
                      <a:r>
                        <a:rPr lang="en-US" sz="1100" kern="100" dirty="0" err="1">
                          <a:effectLst/>
                          <a:latin typeface="Times New Roman" panose="02020603050405020304" pitchFamily="18" charset="0"/>
                          <a:cs typeface="Times New Roman" panose="02020603050405020304" pitchFamily="18" charset="0"/>
                        </a:rPr>
                        <a:t>Số</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lần</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phát</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biểu</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kern="100">
                          <a:effectLst/>
                          <a:latin typeface="Times New Roman" panose="02020603050405020304" pitchFamily="18" charset="0"/>
                          <a:cs typeface="Times New Roman" panose="02020603050405020304" pitchFamily="18" charset="0"/>
                        </a:rPr>
                        <a:t>✅</a:t>
                      </a:r>
                      <a:endParaRPr lang="en-US"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3258286"/>
                  </a:ext>
                </a:extLst>
              </a:tr>
              <a:tr h="440808">
                <a:tc>
                  <a:txBody>
                    <a:bodyPr/>
                    <a:lstStyle/>
                    <a:p>
                      <a:pPr marL="0" marR="0">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Number of times the student reacts</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tc>
                  <a:txBody>
                    <a:bodyPr/>
                    <a:lstStyle/>
                    <a:p>
                      <a:pPr marL="0" marR="0">
                        <a:spcBef>
                          <a:spcPts val="0"/>
                        </a:spcBef>
                        <a:spcAft>
                          <a:spcPts val="0"/>
                        </a:spcAft>
                      </a:pPr>
                      <a:r>
                        <a:rPr lang="en-US" sz="1100" kern="100" dirty="0" err="1">
                          <a:effectLst/>
                          <a:latin typeface="Times New Roman" panose="02020603050405020304" pitchFamily="18" charset="0"/>
                          <a:cs typeface="Times New Roman" panose="02020603050405020304" pitchFamily="18" charset="0"/>
                        </a:rPr>
                        <a:t>Lượng</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tương</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tác</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9F2"/>
                    </a:solidFill>
                  </a:tcPr>
                </a:tc>
                <a:tc>
                  <a:txBody>
                    <a:bodyPr/>
                    <a:lstStyle/>
                    <a:p>
                      <a:pPr marL="0" marR="0" algn="ctr">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9F2"/>
                    </a:solidFill>
                  </a:tcPr>
                </a:tc>
                <a:extLst>
                  <a:ext uri="{0D108BD9-81ED-4DB2-BD59-A6C34878D82A}">
                    <a16:rowId xmlns:a16="http://schemas.microsoft.com/office/drawing/2014/main" val="3504189600"/>
                  </a:ext>
                </a:extLst>
              </a:tr>
              <a:tr h="440808">
                <a:tc>
                  <a:txBody>
                    <a:bodyPr/>
                    <a:lstStyle/>
                    <a:p>
                      <a:pPr marL="0" marR="0">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Number of Apos (or similar) earned</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tc>
                  <a:txBody>
                    <a:bodyPr/>
                    <a:lstStyle/>
                    <a:p>
                      <a:pPr marL="0" marR="0">
                        <a:spcBef>
                          <a:spcPts val="0"/>
                        </a:spcBef>
                        <a:spcAft>
                          <a:spcPts val="0"/>
                        </a:spcAft>
                      </a:pPr>
                      <a:r>
                        <a:rPr lang="en-US" sz="1100" kern="100" dirty="0" err="1">
                          <a:effectLst/>
                          <a:latin typeface="Times New Roman" panose="02020603050405020304" pitchFamily="18" charset="0"/>
                          <a:cs typeface="Times New Roman" panose="02020603050405020304" pitchFamily="18" charset="0"/>
                        </a:rPr>
                        <a:t>Điểm</a:t>
                      </a:r>
                      <a:r>
                        <a:rPr lang="en-US" sz="1100" kern="100" dirty="0">
                          <a:effectLst/>
                          <a:latin typeface="Times New Roman" panose="02020603050405020304" pitchFamily="18" charset="0"/>
                          <a:cs typeface="Times New Roman" panose="02020603050405020304" pitchFamily="18" charset="0"/>
                        </a:rPr>
                        <a:t> Apos </a:t>
                      </a:r>
                      <a:r>
                        <a:rPr lang="en-US" sz="1100" kern="100" dirty="0" err="1">
                          <a:effectLst/>
                          <a:latin typeface="Times New Roman" panose="02020603050405020304" pitchFamily="18" charset="0"/>
                          <a:cs typeface="Times New Roman" panose="02020603050405020304" pitchFamily="18" charset="0"/>
                        </a:rPr>
                        <a:t>nhận</a:t>
                      </a:r>
                      <a:r>
                        <a:rPr lang="en-US" sz="1100" kern="100" dirty="0">
                          <a:effectLst/>
                          <a:latin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cs typeface="Times New Roman" panose="02020603050405020304" pitchFamily="18" charset="0"/>
                        </a:rPr>
                        <a:t>được</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766573"/>
                  </a:ext>
                </a:extLst>
              </a:tr>
              <a:tr h="340756">
                <a:tc>
                  <a:txBody>
                    <a:bodyPr/>
                    <a:lstStyle/>
                    <a:p>
                      <a:pPr marL="0" marR="0">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Connectivity, drop-offs, log-in</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tc>
                  <a:txBody>
                    <a:bodyPr/>
                    <a:lstStyle/>
                    <a:p>
                      <a:pPr marL="0" marR="0">
                        <a:spcBef>
                          <a:spcPts val="0"/>
                        </a:spcBef>
                        <a:spcAft>
                          <a:spcPts val="0"/>
                        </a:spcAft>
                      </a:pPr>
                      <a:r>
                        <a:rPr lang="en-US" sz="1100" kern="100">
                          <a:effectLst/>
                          <a:latin typeface="Times New Roman" panose="02020603050405020304" pitchFamily="18" charset="0"/>
                          <a:cs typeface="Times New Roman" panose="02020603050405020304" pitchFamily="18" charset="0"/>
                        </a:rPr>
                        <a:t>Tình trạng kết nối</a:t>
                      </a:r>
                      <a:endParaRPr lang="en-US"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9F2"/>
                    </a:solidFill>
                  </a:tcPr>
                </a:tc>
                <a:tc>
                  <a:txBody>
                    <a:bodyPr/>
                    <a:lstStyle/>
                    <a:p>
                      <a:pPr marL="0" marR="0" algn="ctr">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9F2"/>
                    </a:solidFill>
                  </a:tcPr>
                </a:tc>
                <a:extLst>
                  <a:ext uri="{0D108BD9-81ED-4DB2-BD59-A6C34878D82A}">
                    <a16:rowId xmlns:a16="http://schemas.microsoft.com/office/drawing/2014/main" val="118898176"/>
                  </a:ext>
                </a:extLst>
              </a:tr>
              <a:tr h="340756">
                <a:tc>
                  <a:txBody>
                    <a:bodyPr/>
                    <a:lstStyle/>
                    <a:p>
                      <a:pPr marL="0" marR="0">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Days logged in</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tc>
                  <a:txBody>
                    <a:bodyPr/>
                    <a:lstStyle/>
                    <a:p>
                      <a:pPr marL="0" marR="0">
                        <a:spcBef>
                          <a:spcPts val="0"/>
                        </a:spcBef>
                        <a:spcAft>
                          <a:spcPts val="0"/>
                        </a:spcAft>
                      </a:pPr>
                      <a:r>
                        <a:rPr lang="en-US" sz="1100" kern="100">
                          <a:effectLst/>
                          <a:latin typeface="Times New Roman" panose="02020603050405020304" pitchFamily="18" charset="0"/>
                          <a:cs typeface="Times New Roman" panose="02020603050405020304" pitchFamily="18" charset="0"/>
                        </a:rPr>
                        <a:t>Số ngày tham gia học</a:t>
                      </a:r>
                      <a:endParaRPr lang="en-US"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868650"/>
                  </a:ext>
                </a:extLst>
              </a:tr>
              <a:tr h="340756">
                <a:tc>
                  <a:txBody>
                    <a:bodyPr/>
                    <a:lstStyle/>
                    <a:p>
                      <a:pPr marL="0" marR="0">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Log in frequency</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tc>
                  <a:txBody>
                    <a:bodyPr/>
                    <a:lstStyle/>
                    <a:p>
                      <a:pPr marL="0" marR="0">
                        <a:spcBef>
                          <a:spcPts val="0"/>
                        </a:spcBef>
                        <a:spcAft>
                          <a:spcPts val="0"/>
                        </a:spcAft>
                      </a:pPr>
                      <a:r>
                        <a:rPr lang="en-US" sz="1100" kern="100">
                          <a:effectLst/>
                          <a:latin typeface="Times New Roman" panose="02020603050405020304" pitchFamily="18" charset="0"/>
                          <a:cs typeface="Times New Roman" panose="02020603050405020304" pitchFamily="18" charset="0"/>
                        </a:rPr>
                        <a:t>Mức độ chuyên cần</a:t>
                      </a:r>
                      <a:endParaRPr lang="en-US"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9F2"/>
                    </a:solidFill>
                  </a:tcPr>
                </a:tc>
                <a:tc>
                  <a:txBody>
                    <a:bodyPr/>
                    <a:lstStyle/>
                    <a:p>
                      <a:pPr marL="0" marR="0" algn="ctr">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D9F2"/>
                    </a:solidFill>
                  </a:tcPr>
                </a:tc>
                <a:extLst>
                  <a:ext uri="{0D108BD9-81ED-4DB2-BD59-A6C34878D82A}">
                    <a16:rowId xmlns:a16="http://schemas.microsoft.com/office/drawing/2014/main" val="1174728782"/>
                  </a:ext>
                </a:extLst>
              </a:tr>
              <a:tr h="440808">
                <a:tc>
                  <a:txBody>
                    <a:bodyPr/>
                    <a:lstStyle/>
                    <a:p>
                      <a:pPr marL="0" marR="0">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Study time per session</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76B9"/>
                    </a:solidFill>
                  </a:tcPr>
                </a:tc>
                <a:tc>
                  <a:txBody>
                    <a:bodyPr/>
                    <a:lstStyle/>
                    <a:p>
                      <a:pPr marL="0" marR="0">
                        <a:spcBef>
                          <a:spcPts val="0"/>
                        </a:spcBef>
                        <a:spcAft>
                          <a:spcPts val="0"/>
                        </a:spcAft>
                      </a:pPr>
                      <a:r>
                        <a:rPr lang="en-US" sz="1100" kern="100">
                          <a:effectLst/>
                          <a:latin typeface="Times New Roman" panose="02020603050405020304" pitchFamily="18" charset="0"/>
                          <a:cs typeface="Times New Roman" panose="02020603050405020304" pitchFamily="18" charset="0"/>
                        </a:rPr>
                        <a:t>Thời lượng dành ra cho mỗi bài tập</a:t>
                      </a:r>
                      <a:endParaRPr lang="en-US"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kern="100" dirty="0">
                          <a:effectLst/>
                          <a:latin typeface="Times New Roman" panose="02020603050405020304" pitchFamily="18" charset="0"/>
                          <a:cs typeface="Times New Roman" panose="02020603050405020304" pitchFamily="18" charset="0"/>
                        </a:rPr>
                        <a:t>✅</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0" marR="59100" marT="59100" marB="59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742451"/>
                  </a:ext>
                </a:extLst>
              </a:tr>
            </a:tbl>
          </a:graphicData>
        </a:graphic>
      </p:graphicFrame>
      <p:pic>
        <p:nvPicPr>
          <p:cNvPr id="10" name="Picture 9" descr="A picture containing weapon, projector&#10;&#10;Description automatically generated">
            <a:extLst>
              <a:ext uri="{FF2B5EF4-FFF2-40B4-BE49-F238E27FC236}">
                <a16:creationId xmlns:a16="http://schemas.microsoft.com/office/drawing/2014/main" id="{D3E83960-3B69-EC89-777C-4F245DBA5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741" y="5283654"/>
            <a:ext cx="1309316" cy="1309316"/>
          </a:xfrm>
          <a:prstGeom prst="rect">
            <a:avLst/>
          </a:prstGeom>
        </p:spPr>
      </p:pic>
      <p:pic>
        <p:nvPicPr>
          <p:cNvPr id="20" name="Picture 19" descr="Icon&#10;&#10;Description automatically generated">
            <a:extLst>
              <a:ext uri="{FF2B5EF4-FFF2-40B4-BE49-F238E27FC236}">
                <a16:creationId xmlns:a16="http://schemas.microsoft.com/office/drawing/2014/main" id="{0459D883-A9B8-0D85-27C2-09006CA94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1617">
            <a:off x="11308784" y="6028216"/>
            <a:ext cx="806249" cy="806249"/>
          </a:xfrm>
          <a:prstGeom prst="rect">
            <a:avLst/>
          </a:prstGeom>
        </p:spPr>
      </p:pic>
      <p:pic>
        <p:nvPicPr>
          <p:cNvPr id="21" name="Picture 20" descr="Icon&#10;&#10;Description automatically generated">
            <a:extLst>
              <a:ext uri="{FF2B5EF4-FFF2-40B4-BE49-F238E27FC236}">
                <a16:creationId xmlns:a16="http://schemas.microsoft.com/office/drawing/2014/main" id="{0147F195-BA55-0D15-87F5-5FE8E26BE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1125" y="4182238"/>
            <a:ext cx="752906" cy="752906"/>
          </a:xfrm>
          <a:prstGeom prst="rect">
            <a:avLst/>
          </a:prstGeom>
        </p:spPr>
      </p:pic>
      <p:pic>
        <p:nvPicPr>
          <p:cNvPr id="3" name="Picture 2" descr="Icon&#10;&#10;Description automatically generated">
            <a:extLst>
              <a:ext uri="{FF2B5EF4-FFF2-40B4-BE49-F238E27FC236}">
                <a16:creationId xmlns:a16="http://schemas.microsoft.com/office/drawing/2014/main" id="{55AEF8D8-046A-6054-B499-7919F71C29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2680" y="1979411"/>
            <a:ext cx="812008" cy="812008"/>
          </a:xfrm>
          <a:prstGeom prst="rect">
            <a:avLst/>
          </a:prstGeom>
        </p:spPr>
      </p:pic>
    </p:spTree>
    <p:extLst>
      <p:ext uri="{BB962C8B-B14F-4D97-AF65-F5344CB8AC3E}">
        <p14:creationId xmlns:p14="http://schemas.microsoft.com/office/powerpoint/2010/main" val="79463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BCCB82-844C-0D23-039F-2B53B1C8EAB6}"/>
              </a:ext>
            </a:extLst>
          </p:cNvPr>
          <p:cNvSpPr txBox="1"/>
          <p:nvPr/>
        </p:nvSpPr>
        <p:spPr>
          <a:xfrm>
            <a:off x="381000" y="549371"/>
            <a:ext cx="8877299" cy="1138773"/>
          </a:xfrm>
          <a:prstGeom prst="rect">
            <a:avLst/>
          </a:prstGeom>
          <a:noFill/>
        </p:spPr>
        <p:txBody>
          <a:bodyPr wrap="square">
            <a:spAutoFit/>
          </a:bodyPr>
          <a:lstStyle/>
          <a:p>
            <a:pPr marL="571500" indent="-571500">
              <a:buFont typeface="+mj-lt"/>
              <a:buAutoNum type="romanUcPeriod" startAt="2"/>
            </a:pPr>
            <a:r>
              <a:rPr lang="vi-VN" sz="4400" dirty="0">
                <a:solidFill>
                  <a:srgbClr val="2576B9"/>
                </a:solidFill>
                <a:latin typeface="Brauer NeueVN Bold" pitchFamily="50" charset="0"/>
              </a:rPr>
              <a:t>APOLLO ACTIVE </a:t>
            </a:r>
          </a:p>
          <a:p>
            <a:r>
              <a:rPr lang="en-US" sz="2400" dirty="0">
                <a:solidFill>
                  <a:srgbClr val="2576B9"/>
                </a:solidFill>
                <a:latin typeface="Brauer NeueVN Bold" pitchFamily="50" charset="0"/>
              </a:rPr>
              <a:t>           (</a:t>
            </a:r>
            <a:r>
              <a:rPr lang="vi-VN" sz="2400" dirty="0">
                <a:solidFill>
                  <a:srgbClr val="2576B9"/>
                </a:solidFill>
                <a:latin typeface="Brauer NeueVN Bold" pitchFamily="50" charset="0"/>
              </a:rPr>
              <a:t>chương trình chuyển đổi số ứng dụng công nghệ của Apollo English</a:t>
            </a:r>
            <a:r>
              <a:rPr lang="en-US" sz="2400" dirty="0">
                <a:solidFill>
                  <a:srgbClr val="2576B9"/>
                </a:solidFill>
                <a:latin typeface="Brauer NeueVN Bold" pitchFamily="50" charset="0"/>
              </a:rPr>
              <a:t>)</a:t>
            </a:r>
          </a:p>
        </p:txBody>
      </p:sp>
      <p:pic>
        <p:nvPicPr>
          <p:cNvPr id="9" name="Picture 8" descr="Logo, company name&#10;&#10;Description automatically generated">
            <a:extLst>
              <a:ext uri="{FF2B5EF4-FFF2-40B4-BE49-F238E27FC236}">
                <a16:creationId xmlns:a16="http://schemas.microsoft.com/office/drawing/2014/main" id="{29B69864-8900-274A-195A-E466D9AC0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898" y="164580"/>
            <a:ext cx="1787658" cy="1564313"/>
          </a:xfrm>
          <a:prstGeom prst="rect">
            <a:avLst/>
          </a:prstGeom>
        </p:spPr>
      </p:pic>
      <p:sp>
        <p:nvSpPr>
          <p:cNvPr id="3" name="TextBox 2">
            <a:extLst>
              <a:ext uri="{FF2B5EF4-FFF2-40B4-BE49-F238E27FC236}">
                <a16:creationId xmlns:a16="http://schemas.microsoft.com/office/drawing/2014/main" id="{9A0F40A4-8D35-CCB4-0B55-5DB70F6881B0}"/>
              </a:ext>
            </a:extLst>
          </p:cNvPr>
          <p:cNvSpPr txBox="1"/>
          <p:nvPr/>
        </p:nvSpPr>
        <p:spPr>
          <a:xfrm>
            <a:off x="892627" y="2413534"/>
            <a:ext cx="5421087" cy="2956387"/>
          </a:xfrm>
          <a:prstGeom prst="rect">
            <a:avLst/>
          </a:prstGeom>
          <a:noFill/>
        </p:spPr>
        <p:txBody>
          <a:bodyPr wrap="square">
            <a:spAutoFit/>
          </a:bodyPr>
          <a:lstStyle/>
          <a:p>
            <a:pPr algn="just">
              <a:lnSpc>
                <a:spcPct val="150000"/>
              </a:lnSpc>
            </a:pP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viên </a:t>
            </a:r>
            <a:r>
              <a:rPr lang="vi-VN" b="1" dirty="0">
                <a:latin typeface="+mj-lt"/>
              </a:rPr>
              <a:t>giao nhiệm vụ cho từng học viên: </a:t>
            </a:r>
            <a:r>
              <a:rPr lang="vi-VN" dirty="0">
                <a:latin typeface="+mj-lt"/>
              </a:rPr>
              <a:t>nền tảng học tập trực tuyến cung cấp công cụ  giúp giáo viên có thể ngay trong giờ học giao các nhiệm vụ học tập cho từng học sinh dựa trên thông tin học tập và sự tương tác của học viên ngay trong bài học. Giúp tối ưu hoá quá trình học tập, nâng cao hiệu suất học tập, sự tiến bộ của từng học viên tại mỗi buổi học.</a:t>
            </a:r>
            <a:endParaRPr lang="en-US" dirty="0">
              <a:latin typeface="+mj-lt"/>
            </a:endParaRPr>
          </a:p>
        </p:txBody>
      </p:sp>
      <p:pic>
        <p:nvPicPr>
          <p:cNvPr id="5" name="Picture 4">
            <a:extLst>
              <a:ext uri="{FF2B5EF4-FFF2-40B4-BE49-F238E27FC236}">
                <a16:creationId xmlns:a16="http://schemas.microsoft.com/office/drawing/2014/main" id="{92918F34-E56C-7F3A-91F2-2218D1D154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46" b="5020"/>
          <a:stretch/>
        </p:blipFill>
        <p:spPr bwMode="auto">
          <a:xfrm>
            <a:off x="6456874" y="2413534"/>
            <a:ext cx="5421087" cy="3376427"/>
          </a:xfrm>
          <a:prstGeom prst="rect">
            <a:avLst/>
          </a:prstGeom>
          <a:noFill/>
          <a:ln>
            <a:noFill/>
          </a:ln>
          <a:extLst>
            <a:ext uri="{53640926-AAD7-44D8-BBD7-CCE9431645EC}">
              <a14:shadowObscured xmlns:a14="http://schemas.microsoft.com/office/drawing/2010/main"/>
            </a:ext>
          </a:extLst>
        </p:spPr>
      </p:pic>
      <p:pic>
        <p:nvPicPr>
          <p:cNvPr id="6" name="Picture 5" descr="A picture containing weapon, projector&#10;&#10;Description automatically generated">
            <a:extLst>
              <a:ext uri="{FF2B5EF4-FFF2-40B4-BE49-F238E27FC236}">
                <a16:creationId xmlns:a16="http://schemas.microsoft.com/office/drawing/2014/main" id="{69419277-569A-E6FD-0106-4F6F3973EF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3855" y="5484135"/>
            <a:ext cx="1309316" cy="1309316"/>
          </a:xfrm>
          <a:prstGeom prst="rect">
            <a:avLst/>
          </a:prstGeom>
        </p:spPr>
      </p:pic>
      <p:pic>
        <p:nvPicPr>
          <p:cNvPr id="8" name="Picture 7" descr="Icon&#10;&#10;Description automatically generated">
            <a:extLst>
              <a:ext uri="{FF2B5EF4-FFF2-40B4-BE49-F238E27FC236}">
                <a16:creationId xmlns:a16="http://schemas.microsoft.com/office/drawing/2014/main" id="{6C2CAECA-087B-10FA-BD10-58BAF679B5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1617">
            <a:off x="10981808" y="5879865"/>
            <a:ext cx="806249" cy="806249"/>
          </a:xfrm>
          <a:prstGeom prst="rect">
            <a:avLst/>
          </a:prstGeom>
        </p:spPr>
      </p:pic>
      <p:pic>
        <p:nvPicPr>
          <p:cNvPr id="12" name="Picture 11" descr="Icon&#10;&#10;Description automatically generated">
            <a:extLst>
              <a:ext uri="{FF2B5EF4-FFF2-40B4-BE49-F238E27FC236}">
                <a16:creationId xmlns:a16="http://schemas.microsoft.com/office/drawing/2014/main" id="{745B75FE-F524-5A75-D70B-089FFE107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2734" y="2039874"/>
            <a:ext cx="1204174" cy="1204174"/>
          </a:xfrm>
          <a:prstGeom prst="rect">
            <a:avLst/>
          </a:prstGeom>
        </p:spPr>
      </p:pic>
    </p:spTree>
    <p:extLst>
      <p:ext uri="{BB962C8B-B14F-4D97-AF65-F5344CB8AC3E}">
        <p14:creationId xmlns:p14="http://schemas.microsoft.com/office/powerpoint/2010/main" val="394171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BCCB82-844C-0D23-039F-2B53B1C8EAB6}"/>
              </a:ext>
            </a:extLst>
          </p:cNvPr>
          <p:cNvSpPr txBox="1"/>
          <p:nvPr/>
        </p:nvSpPr>
        <p:spPr>
          <a:xfrm>
            <a:off x="381000" y="549371"/>
            <a:ext cx="8877299" cy="1138773"/>
          </a:xfrm>
          <a:prstGeom prst="rect">
            <a:avLst/>
          </a:prstGeom>
          <a:noFill/>
        </p:spPr>
        <p:txBody>
          <a:bodyPr wrap="square">
            <a:spAutoFit/>
          </a:bodyPr>
          <a:lstStyle/>
          <a:p>
            <a:pPr marL="571500" indent="-571500">
              <a:buFont typeface="+mj-lt"/>
              <a:buAutoNum type="romanUcPeriod" startAt="2"/>
            </a:pPr>
            <a:r>
              <a:rPr lang="vi-VN" sz="4400" dirty="0">
                <a:solidFill>
                  <a:srgbClr val="2576B9"/>
                </a:solidFill>
                <a:latin typeface="Brauer NeueVN Bold" pitchFamily="50" charset="0"/>
              </a:rPr>
              <a:t>APOLLO ACTIVE </a:t>
            </a:r>
          </a:p>
          <a:p>
            <a:r>
              <a:rPr lang="en-US" sz="2400" dirty="0">
                <a:solidFill>
                  <a:srgbClr val="2576B9"/>
                </a:solidFill>
                <a:latin typeface="Brauer NeueVN Bold" pitchFamily="50" charset="0"/>
              </a:rPr>
              <a:t>           (</a:t>
            </a:r>
            <a:r>
              <a:rPr lang="vi-VN" sz="2400" dirty="0">
                <a:solidFill>
                  <a:srgbClr val="2576B9"/>
                </a:solidFill>
                <a:latin typeface="Brauer NeueVN Bold" pitchFamily="50" charset="0"/>
              </a:rPr>
              <a:t>chương trình chuyển đổi số ứng dụng công nghệ của Apollo English</a:t>
            </a:r>
            <a:r>
              <a:rPr lang="en-US" sz="2400" dirty="0">
                <a:solidFill>
                  <a:srgbClr val="2576B9"/>
                </a:solidFill>
                <a:latin typeface="Brauer NeueVN Bold" pitchFamily="50" charset="0"/>
              </a:rPr>
              <a:t>)</a:t>
            </a:r>
          </a:p>
        </p:txBody>
      </p:sp>
      <p:pic>
        <p:nvPicPr>
          <p:cNvPr id="9" name="Picture 8" descr="Logo, company name&#10;&#10;Description automatically generated">
            <a:extLst>
              <a:ext uri="{FF2B5EF4-FFF2-40B4-BE49-F238E27FC236}">
                <a16:creationId xmlns:a16="http://schemas.microsoft.com/office/drawing/2014/main" id="{29B69864-8900-274A-195A-E466D9AC0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898" y="164580"/>
            <a:ext cx="1787658" cy="1564313"/>
          </a:xfrm>
          <a:prstGeom prst="rect">
            <a:avLst/>
          </a:prstGeom>
        </p:spPr>
      </p:pic>
      <p:sp>
        <p:nvSpPr>
          <p:cNvPr id="2" name="TextBox 1">
            <a:extLst>
              <a:ext uri="{FF2B5EF4-FFF2-40B4-BE49-F238E27FC236}">
                <a16:creationId xmlns:a16="http://schemas.microsoft.com/office/drawing/2014/main" id="{047928CB-26E2-4739-88F0-0CA7BAE6A15B}"/>
              </a:ext>
            </a:extLst>
          </p:cNvPr>
          <p:cNvSpPr txBox="1"/>
          <p:nvPr/>
        </p:nvSpPr>
        <p:spPr>
          <a:xfrm>
            <a:off x="674913" y="1905448"/>
            <a:ext cx="7744715" cy="878895"/>
          </a:xfrm>
          <a:prstGeom prst="rect">
            <a:avLst/>
          </a:prstGeom>
          <a:noFill/>
        </p:spPr>
        <p:txBody>
          <a:bodyPr wrap="square">
            <a:spAutoFit/>
          </a:bodyPr>
          <a:lstStyle/>
          <a:p>
            <a:pPr algn="just">
              <a:lnSpc>
                <a:spcPct val="150000"/>
              </a:lnSpc>
            </a:pPr>
            <a:r>
              <a:rPr lang="vi-VN" b="1" dirty="0">
                <a:latin typeface="+mj-lt"/>
              </a:rPr>
              <a:t>Thảo luận nhóm: </a:t>
            </a:r>
            <a:r>
              <a:rPr lang="vi-VN" dirty="0">
                <a:latin typeface="+mj-lt"/>
              </a:rPr>
              <a:t>thông qua nền tảng học tập trực tuyến, các công cụ phần mềm sẽ giúp các học viên trao đổi tương tác dễ dàng, tạo hứng thú cho người học.</a:t>
            </a:r>
            <a:endParaRPr lang="en-US" dirty="0">
              <a:latin typeface="+mj-lt"/>
            </a:endParaRPr>
          </a:p>
        </p:txBody>
      </p:sp>
      <p:sp>
        <p:nvSpPr>
          <p:cNvPr id="10" name="TextBox 9">
            <a:extLst>
              <a:ext uri="{FF2B5EF4-FFF2-40B4-BE49-F238E27FC236}">
                <a16:creationId xmlns:a16="http://schemas.microsoft.com/office/drawing/2014/main" id="{C254F45D-BE6F-CBFC-B729-45B6654B67F3}"/>
              </a:ext>
            </a:extLst>
          </p:cNvPr>
          <p:cNvSpPr txBox="1"/>
          <p:nvPr/>
        </p:nvSpPr>
        <p:spPr>
          <a:xfrm>
            <a:off x="674913" y="3001647"/>
            <a:ext cx="7744715" cy="3741409"/>
          </a:xfrm>
          <a:prstGeom prst="rect">
            <a:avLst/>
          </a:prstGeom>
          <a:noFill/>
        </p:spPr>
        <p:txBody>
          <a:bodyPr wrap="square">
            <a:spAutoFit/>
          </a:bodyPr>
          <a:lstStyle/>
          <a:p>
            <a:pPr marL="285750" indent="-285750" algn="just">
              <a:lnSpc>
                <a:spcPct val="150000"/>
              </a:lnSpc>
              <a:buFont typeface="Times New Roman" panose="02020603050405020304" pitchFamily="18" charset="0"/>
              <a:buChar char="-"/>
            </a:pPr>
            <a:r>
              <a:rPr lang="vi-VN" sz="1600" b="1" dirty="0">
                <a:latin typeface="Times New Roman" panose="02020603050405020304" pitchFamily="18" charset="0"/>
                <a:cs typeface="Times New Roman" panose="02020603050405020304" pitchFamily="18" charset="0"/>
              </a:rPr>
              <a:t>Trải nghiệm học tập đa dạng: </a:t>
            </a:r>
            <a:r>
              <a:rPr lang="vi-VN" sz="1600" dirty="0">
                <a:latin typeface="Times New Roman" panose="02020603050405020304" pitchFamily="18" charset="0"/>
                <a:cs typeface="Times New Roman" panose="02020603050405020304" pitchFamily="18" charset="0"/>
              </a:rPr>
              <a:t>nâng cấp trải nghiệm từ phương pháp học truyền thống sang học tập chủ động – trẻ đa dạng được trải nghiệm học tập trực tiếp, học trực tuyến, học chủ động tại nhà vào thời điểm con muốn, thời gian con thuận tiện. </a:t>
            </a:r>
          </a:p>
          <a:p>
            <a:pPr marL="285750" indent="-285750" algn="just">
              <a:lnSpc>
                <a:spcPct val="150000"/>
              </a:lnSpc>
              <a:buFont typeface="Times New Roman" panose="02020603050405020304" pitchFamily="18" charset="0"/>
              <a:buChar char="-"/>
            </a:pPr>
            <a:r>
              <a:rPr lang="vi-VN" sz="1600" b="1" dirty="0">
                <a:latin typeface="Times New Roman" panose="02020603050405020304" pitchFamily="18" charset="0"/>
                <a:cs typeface="Times New Roman" panose="02020603050405020304" pitchFamily="18" charset="0"/>
              </a:rPr>
              <a:t>Tiến bộ nhanh chóng: </a:t>
            </a:r>
            <a:r>
              <a:rPr lang="vi-VN" sz="1600" dirty="0">
                <a:latin typeface="Times New Roman" panose="02020603050405020304" pitchFamily="18" charset="0"/>
                <a:cs typeface="Times New Roman" panose="02020603050405020304" pitchFamily="18" charset="0"/>
              </a:rPr>
              <a:t>lợi ích cốt lõi của Apollo Active mang đến cho trẻ chính là tiến bộ nhanh chóng hơn 17% so với chương trình học hiện tại với phương pháp học truyền thống. Cụ thể, một cấp độ Tiểu học trước đây sẽ cần học trong 9 tháng, với Apollo Active, trẻ sẽ tiết kiệm được 1,5 tháng học và đạt được năng lực ngoại ngữ nhanh hơn. Điều đó thực hiện được nhờ vào việc cải tiến giáo trình, tích hợp công nghệ vào trong giảng dạy và quản lý học tập, giúp Giáo viên phát hiện và hỗ trợ kịp thời cho từng học viên trong suốt chương trình học.</a:t>
            </a:r>
          </a:p>
        </p:txBody>
      </p:sp>
      <p:pic>
        <p:nvPicPr>
          <p:cNvPr id="13" name="Google Shape;190;g1a52b83ac27_3_2">
            <a:extLst>
              <a:ext uri="{FF2B5EF4-FFF2-40B4-BE49-F238E27FC236}">
                <a16:creationId xmlns:a16="http://schemas.microsoft.com/office/drawing/2014/main" id="{409F0D4B-0F56-D6C6-DC89-7549AE1DEAD3}"/>
              </a:ext>
            </a:extLst>
          </p:cNvPr>
          <p:cNvPicPr preferRelativeResize="0"/>
          <p:nvPr/>
        </p:nvPicPr>
        <p:blipFill rotWithShape="1">
          <a:blip r:embed="rId3">
            <a:alphaModFix/>
          </a:blip>
          <a:srcRect l="26069" t="8875" r="26549" b="8492"/>
          <a:stretch/>
        </p:blipFill>
        <p:spPr>
          <a:xfrm>
            <a:off x="8419627" y="2286000"/>
            <a:ext cx="3611929" cy="3543300"/>
          </a:xfrm>
          <a:prstGeom prst="rect">
            <a:avLst/>
          </a:prstGeom>
          <a:noFill/>
          <a:ln>
            <a:noFill/>
          </a:ln>
        </p:spPr>
      </p:pic>
      <p:pic>
        <p:nvPicPr>
          <p:cNvPr id="3" name="Picture 2" descr="A picture containing weapon, projector&#10;&#10;Description automatically generated">
            <a:extLst>
              <a:ext uri="{FF2B5EF4-FFF2-40B4-BE49-F238E27FC236}">
                <a16:creationId xmlns:a16="http://schemas.microsoft.com/office/drawing/2014/main" id="{DD2256CD-5F8D-18DF-6D2F-B65EF8D34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84" y="3429000"/>
            <a:ext cx="774425" cy="774425"/>
          </a:xfrm>
          <a:prstGeom prst="rect">
            <a:avLst/>
          </a:prstGeom>
        </p:spPr>
      </p:pic>
      <p:pic>
        <p:nvPicPr>
          <p:cNvPr id="4" name="Picture 3" descr="Icon&#10;&#10;Description automatically generated">
            <a:extLst>
              <a:ext uri="{FF2B5EF4-FFF2-40B4-BE49-F238E27FC236}">
                <a16:creationId xmlns:a16="http://schemas.microsoft.com/office/drawing/2014/main" id="{1F2D861C-B259-F83C-6BD4-1357724F93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1617">
            <a:off x="10893916" y="5663010"/>
            <a:ext cx="1246337" cy="1246337"/>
          </a:xfrm>
          <a:prstGeom prst="rect">
            <a:avLst/>
          </a:prstGeom>
        </p:spPr>
      </p:pic>
      <p:pic>
        <p:nvPicPr>
          <p:cNvPr id="5" name="Picture 4" descr="Icon&#10;&#10;Description automatically generated">
            <a:extLst>
              <a:ext uri="{FF2B5EF4-FFF2-40B4-BE49-F238E27FC236}">
                <a16:creationId xmlns:a16="http://schemas.microsoft.com/office/drawing/2014/main" id="{894A4826-203D-003A-C9A6-8A2C54EF00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1546" y="1466609"/>
            <a:ext cx="778642" cy="778642"/>
          </a:xfrm>
          <a:prstGeom prst="rect">
            <a:avLst/>
          </a:prstGeom>
        </p:spPr>
      </p:pic>
    </p:spTree>
    <p:extLst>
      <p:ext uri="{BB962C8B-B14F-4D97-AF65-F5344CB8AC3E}">
        <p14:creationId xmlns:p14="http://schemas.microsoft.com/office/powerpoint/2010/main" val="292151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57A58B-DAB1-8446-AF65-D0380973BD3F}"/>
              </a:ext>
            </a:extLst>
          </p:cNvPr>
          <p:cNvSpPr txBox="1"/>
          <p:nvPr/>
        </p:nvSpPr>
        <p:spPr>
          <a:xfrm>
            <a:off x="3592445" y="2447898"/>
            <a:ext cx="7988300" cy="1962204"/>
          </a:xfrm>
          <a:prstGeom prst="rect">
            <a:avLst/>
          </a:prstGeom>
          <a:noFill/>
        </p:spPr>
        <p:txBody>
          <a:bodyPr wrap="square">
            <a:spAutoFit/>
          </a:bodyPr>
          <a:lstStyle/>
          <a:p>
            <a:pPr algn="ctr">
              <a:lnSpc>
                <a:spcPct val="150000"/>
              </a:lnSpc>
            </a:pPr>
            <a:r>
              <a:rPr lang="vi-VN" sz="2800" b="1" dirty="0">
                <a:solidFill>
                  <a:schemeClr val="bg1"/>
                </a:solidFill>
                <a:effectLst>
                  <a:outerShdw blurRad="38100" dist="38100" dir="2700000" algn="tl">
                    <a:srgbClr val="000000">
                      <a:alpha val="43137"/>
                    </a:srgbClr>
                  </a:outerShdw>
                </a:effectLst>
                <a:latin typeface="+mj-lt"/>
              </a:rPr>
              <a:t>Trên đây là bài trình bày của chúng tôi về phương pháp đào tạo </a:t>
            </a:r>
            <a:r>
              <a:rPr lang="en-US" sz="2800" b="1" dirty="0">
                <a:solidFill>
                  <a:schemeClr val="bg1"/>
                </a:solidFill>
                <a:effectLst>
                  <a:outerShdw blurRad="38100" dist="38100" dir="2700000" algn="tl">
                    <a:srgbClr val="000000">
                      <a:alpha val="43137"/>
                    </a:srgbClr>
                  </a:outerShdw>
                </a:effectLst>
                <a:latin typeface="+mj-lt"/>
              </a:rPr>
              <a:t>H</a:t>
            </a:r>
            <a:r>
              <a:rPr lang="vi-VN" sz="2800" b="1" dirty="0">
                <a:solidFill>
                  <a:schemeClr val="bg1"/>
                </a:solidFill>
                <a:effectLst>
                  <a:outerShdw blurRad="38100" dist="38100" dir="2700000" algn="tl">
                    <a:srgbClr val="000000">
                      <a:alpha val="43137"/>
                    </a:srgbClr>
                  </a:outerShdw>
                </a:effectLst>
                <a:latin typeface="+mj-lt"/>
              </a:rPr>
              <a:t>ybrid </a:t>
            </a:r>
            <a:r>
              <a:rPr lang="en-US" sz="2800" b="1" dirty="0">
                <a:solidFill>
                  <a:schemeClr val="bg1"/>
                </a:solidFill>
                <a:effectLst>
                  <a:outerShdw blurRad="38100" dist="38100" dir="2700000" algn="tl">
                    <a:srgbClr val="000000">
                      <a:alpha val="43137"/>
                    </a:srgbClr>
                  </a:outerShdw>
                </a:effectLst>
                <a:latin typeface="+mj-lt"/>
              </a:rPr>
              <a:t>L</a:t>
            </a:r>
            <a:r>
              <a:rPr lang="vi-VN" sz="2800" b="1" dirty="0">
                <a:solidFill>
                  <a:schemeClr val="bg1"/>
                </a:solidFill>
                <a:effectLst>
                  <a:outerShdw blurRad="38100" dist="38100" dir="2700000" algn="tl">
                    <a:srgbClr val="000000">
                      <a:alpha val="43137"/>
                    </a:srgbClr>
                  </a:outerShdw>
                </a:effectLst>
                <a:latin typeface="+mj-lt"/>
              </a:rPr>
              <a:t>earning áp dụng trong </a:t>
            </a:r>
            <a:endParaRPr lang="en-US" sz="2800" b="1" dirty="0">
              <a:solidFill>
                <a:schemeClr val="bg1"/>
              </a:solidFill>
              <a:effectLst>
                <a:outerShdw blurRad="38100" dist="38100" dir="2700000" algn="tl">
                  <a:srgbClr val="000000">
                    <a:alpha val="43137"/>
                  </a:srgbClr>
                </a:outerShdw>
              </a:effectLst>
              <a:latin typeface="+mj-lt"/>
            </a:endParaRPr>
          </a:p>
          <a:p>
            <a:pPr algn="ctr">
              <a:lnSpc>
                <a:spcPct val="150000"/>
              </a:lnSpc>
            </a:pPr>
            <a:r>
              <a:rPr lang="en-US" sz="2800" b="1" dirty="0">
                <a:solidFill>
                  <a:schemeClr val="bg1"/>
                </a:solidFill>
                <a:effectLst>
                  <a:outerShdw blurRad="38100" dist="38100" dir="2700000" algn="tl">
                    <a:srgbClr val="000000">
                      <a:alpha val="43137"/>
                    </a:srgbClr>
                  </a:outerShdw>
                </a:effectLst>
                <a:latin typeface="+mj-lt"/>
              </a:rPr>
              <a:t>T</a:t>
            </a:r>
            <a:r>
              <a:rPr lang="vi-VN" sz="2800" b="1" dirty="0">
                <a:solidFill>
                  <a:schemeClr val="bg1"/>
                </a:solidFill>
                <a:effectLst>
                  <a:outerShdw blurRad="38100" dist="38100" dir="2700000" algn="tl">
                    <a:srgbClr val="000000">
                      <a:alpha val="43137"/>
                    </a:srgbClr>
                  </a:outerShdw>
                </a:effectLst>
                <a:latin typeface="+mj-lt"/>
              </a:rPr>
              <a:t>rung tâm Anh ngữ</a:t>
            </a:r>
            <a:endParaRPr lang="en-US" sz="28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4465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9B267E-3B27-0F29-585D-895990A91568}"/>
              </a:ext>
            </a:extLst>
          </p:cNvPr>
          <p:cNvSpPr/>
          <p:nvPr/>
        </p:nvSpPr>
        <p:spPr>
          <a:xfrm>
            <a:off x="0" y="0"/>
            <a:ext cx="368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E93B6-754C-8EB2-F53F-1B2CC2A51548}"/>
              </a:ext>
            </a:extLst>
          </p:cNvPr>
          <p:cNvSpPr txBox="1"/>
          <p:nvPr/>
        </p:nvSpPr>
        <p:spPr>
          <a:xfrm>
            <a:off x="4360634" y="1712969"/>
            <a:ext cx="7458530" cy="4659609"/>
          </a:xfrm>
          <a:prstGeom prst="rect">
            <a:avLst/>
          </a:prstGeom>
          <a:noFill/>
        </p:spPr>
        <p:txBody>
          <a:bodyPr wrap="square">
            <a:spAutoFit/>
          </a:bodyPr>
          <a:lstStyle/>
          <a:p>
            <a:pPr algn="just">
              <a:lnSpc>
                <a:spcPct val="150000"/>
              </a:lnSpc>
            </a:pPr>
            <a:r>
              <a:rPr lang="vi-VN" sz="2000" dirty="0">
                <a:solidFill>
                  <a:schemeClr val="bg1"/>
                </a:solidFill>
                <a:effectLst>
                  <a:outerShdw blurRad="38100" dist="38100" dir="2700000" algn="tl">
                    <a:srgbClr val="000000">
                      <a:alpha val="43137"/>
                    </a:srgbClr>
                  </a:outerShdw>
                </a:effectLst>
                <a:latin typeface="+mj-lt"/>
              </a:rPr>
              <a:t>Việt Nam đang bước vào “kỷ nguyên số - digital age” để đồng hành và hội nhập quốc tế. Mọi lĩnh vực kinh tế xã hội đều chuyển mình để có những chiến lược phù hợp. Giáo dục cũng không ngoại lệ. Nhiều phương pháp đào tạo tân tiến mở ra để tạo cơ hội học tập bình đẳng và hội nhập toàn cầu, đó chính là chuyển đổi số - digital transformation. Đặc biệt trong đào tạo ngoại ngữ cũng cần có những thích nghi, cập nhật và thay thế các hình thức học tập hiện tại. Đó chính là việc thay thế các phương thức học tập truyền thống bằng các hình thức học tập sử dụng công nghệ số. Trong bài trình bày này, chúng tôi muốn đề cập  tới phương thức đào tạo hybrid learning trong đào tạo ngoại ngữ. </a:t>
            </a:r>
            <a:endParaRPr lang="en-US" sz="2000" dirty="0">
              <a:solidFill>
                <a:schemeClr val="bg1"/>
              </a:solidFill>
              <a:effectLst>
                <a:outerShdw blurRad="38100" dist="38100" dir="2700000" algn="tl">
                  <a:srgbClr val="000000">
                    <a:alpha val="43137"/>
                  </a:srgbClr>
                </a:outerShdw>
              </a:effectLst>
              <a:latin typeface="+mj-lt"/>
            </a:endParaRPr>
          </a:p>
        </p:txBody>
      </p:sp>
      <p:sp>
        <p:nvSpPr>
          <p:cNvPr id="9" name="TextBox 8">
            <a:extLst>
              <a:ext uri="{FF2B5EF4-FFF2-40B4-BE49-F238E27FC236}">
                <a16:creationId xmlns:a16="http://schemas.microsoft.com/office/drawing/2014/main" id="{C4A544A1-206C-8915-C665-3061A9C52FF0}"/>
              </a:ext>
            </a:extLst>
          </p:cNvPr>
          <p:cNvSpPr txBox="1"/>
          <p:nvPr/>
        </p:nvSpPr>
        <p:spPr>
          <a:xfrm>
            <a:off x="0" y="1735971"/>
            <a:ext cx="3683000" cy="769441"/>
          </a:xfrm>
          <a:prstGeom prst="rect">
            <a:avLst/>
          </a:prstGeom>
          <a:noFill/>
        </p:spPr>
        <p:txBody>
          <a:bodyPr wrap="square">
            <a:spAutoFit/>
          </a:bodyPr>
          <a:lstStyle/>
          <a:p>
            <a:pPr algn="ctr"/>
            <a:r>
              <a:rPr lang="en-US" sz="4400" dirty="0">
                <a:solidFill>
                  <a:srgbClr val="2576B9"/>
                </a:solidFill>
                <a:latin typeface="Brauer NeueVN Bold" pitchFamily="50" charset="0"/>
              </a:rPr>
              <a:t>LỜI NÓI ĐẦU</a:t>
            </a:r>
          </a:p>
        </p:txBody>
      </p:sp>
      <p:pic>
        <p:nvPicPr>
          <p:cNvPr id="4" name="Picture 3" descr="A picture containing text, sign&#10;&#10;Description automatically generated">
            <a:extLst>
              <a:ext uri="{FF2B5EF4-FFF2-40B4-BE49-F238E27FC236}">
                <a16:creationId xmlns:a16="http://schemas.microsoft.com/office/drawing/2014/main" id="{3C8350A4-2DAA-60FD-667B-CCB51BE08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65" y="808447"/>
            <a:ext cx="4045201" cy="5564131"/>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07FF4422-B4D5-C78C-41F2-72E2DA92627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192" b="21859" l="3954" r="27085">
                        <a14:foregroundMark x1="11861" y1="18949" x2="11861" y2="19273"/>
                        <a14:foregroundMark x1="11815" y1="21051" x2="11815" y2="21414"/>
                        <a14:foregroundMark x1="10816" y1="19717" x2="10816" y2="19717"/>
                        <a14:foregroundMark x1="11702" y1="16889" x2="21950" y2="17899"/>
                        <a14:foregroundMark x1="21950" y1="17899" x2="26244" y2="16606"/>
                        <a14:foregroundMark x1="26494" y1="15556" x2="26494" y2="14586"/>
                        <a14:foregroundMark x1="27494" y1="7677" x2="19200" y2="17495"/>
                        <a14:foregroundMark x1="19200" y1="17495" x2="5203" y2="19111"/>
                        <a14:foregroundMark x1="4613" y1="15919" x2="7566" y2="21414"/>
                        <a14:foregroundMark x1="7566" y1="21414" x2="7566" y2="21414"/>
                        <a14:foregroundMark x1="5862" y1="15556" x2="6612" y2="19838"/>
                        <a14:foregroundMark x1="8112" y1="15475" x2="11452" y2="17051"/>
                        <a14:foregroundMark x1="12611" y1="13697" x2="15519" y2="15556"/>
                        <a14:foregroundMark x1="19950" y1="18303" x2="23881" y2="18465"/>
                        <a14:foregroundMark x1="23881" y1="18465" x2="24517" y2="18303"/>
                        <a14:foregroundMark x1="27107" y1="7192" x2="24517" y2="16364"/>
                        <a14:foregroundMark x1="24517" y1="16364" x2="24517" y2="16364"/>
                        <a14:foregroundMark x1="5862" y1="16364" x2="7203" y2="17616"/>
                        <a14:foregroundMark x1="5726" y1="14667" x2="4522" y2="19273"/>
                        <a14:foregroundMark x1="4658" y1="17253" x2="5272" y2="17495"/>
                        <a14:foregroundMark x1="3954" y1="17414" x2="6158" y2="17616"/>
                        <a14:foregroundMark x1="26767" y1="11475" x2="26517" y2="12646"/>
                        <a14:foregroundMark x1="4613" y1="17172" x2="6021" y2="17172"/>
                      </a14:backgroundRemoval>
                    </a14:imgEffect>
                  </a14:imgLayer>
                </a14:imgProps>
              </a:ext>
              <a:ext uri="{28A0092B-C50C-407E-A947-70E740481C1C}">
                <a14:useLocalDpi xmlns:a14="http://schemas.microsoft.com/office/drawing/2010/main" val="0"/>
              </a:ext>
            </a:extLst>
          </a:blip>
          <a:srcRect l="3319" t="5378" r="71431" b="76302"/>
          <a:stretch/>
        </p:blipFill>
        <p:spPr>
          <a:xfrm>
            <a:off x="3947765" y="200848"/>
            <a:ext cx="3199063" cy="1215197"/>
          </a:xfrm>
          <a:prstGeom prst="rect">
            <a:avLst/>
          </a:prstGeom>
        </p:spPr>
      </p:pic>
    </p:spTree>
    <p:extLst>
      <p:ext uri="{BB962C8B-B14F-4D97-AF65-F5344CB8AC3E}">
        <p14:creationId xmlns:p14="http://schemas.microsoft.com/office/powerpoint/2010/main" val="107285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BCCB82-844C-0D23-039F-2B53B1C8EAB6}"/>
              </a:ext>
            </a:extLst>
          </p:cNvPr>
          <p:cNvSpPr txBox="1"/>
          <p:nvPr/>
        </p:nvSpPr>
        <p:spPr>
          <a:xfrm>
            <a:off x="400595" y="554837"/>
            <a:ext cx="11791405" cy="769441"/>
          </a:xfrm>
          <a:prstGeom prst="rect">
            <a:avLst/>
          </a:prstGeom>
          <a:noFill/>
        </p:spPr>
        <p:txBody>
          <a:bodyPr wrap="square">
            <a:spAutoFit/>
          </a:bodyPr>
          <a:lstStyle/>
          <a:p>
            <a:pPr marL="457200" indent="-457200">
              <a:buFont typeface="+mj-lt"/>
              <a:buAutoNum type="romanUcPeriod"/>
            </a:pPr>
            <a:r>
              <a:rPr lang="en-US" sz="4400" dirty="0">
                <a:solidFill>
                  <a:srgbClr val="FFD95C"/>
                </a:solidFill>
                <a:effectLst>
                  <a:outerShdw blurRad="38100" dist="38100" dir="2700000" algn="tl">
                    <a:srgbClr val="000000">
                      <a:alpha val="43137"/>
                    </a:srgbClr>
                  </a:outerShdw>
                </a:effectLst>
                <a:latin typeface="Brauer NeueVN Bold" pitchFamily="50" charset="0"/>
              </a:rPr>
              <a:t>CHUYỂN ĐỔI SỐ </a:t>
            </a:r>
          </a:p>
        </p:txBody>
      </p:sp>
      <p:sp>
        <p:nvSpPr>
          <p:cNvPr id="15" name="TextBox 14">
            <a:extLst>
              <a:ext uri="{FF2B5EF4-FFF2-40B4-BE49-F238E27FC236}">
                <a16:creationId xmlns:a16="http://schemas.microsoft.com/office/drawing/2014/main" id="{7067F9A5-BED6-C885-42A6-8E7733D6CDBF}"/>
              </a:ext>
            </a:extLst>
          </p:cNvPr>
          <p:cNvSpPr txBox="1"/>
          <p:nvPr/>
        </p:nvSpPr>
        <p:spPr>
          <a:xfrm>
            <a:off x="400594" y="1324278"/>
            <a:ext cx="6294120" cy="646331"/>
          </a:xfrm>
          <a:prstGeom prst="rect">
            <a:avLst/>
          </a:prstGeom>
          <a:noFill/>
        </p:spPr>
        <p:txBody>
          <a:bodyPr wrap="square">
            <a:spAutoFit/>
          </a:bodyPr>
          <a:lstStyle>
            <a:defPPr>
              <a:defRPr lang="en-US"/>
            </a:defPPr>
            <a:lvl1pPr algn="just">
              <a:lnSpc>
                <a:spcPct val="150000"/>
              </a:lnSpc>
              <a:defRPr sz="2000">
                <a:solidFill>
                  <a:schemeClr val="bg1"/>
                </a:solidFill>
                <a:effectLst>
                  <a:outerShdw blurRad="38100" dist="38100" dir="2700000" algn="tl">
                    <a:srgbClr val="000000">
                      <a:alpha val="43137"/>
                    </a:srgbClr>
                  </a:outerShdw>
                </a:effectLst>
                <a:latin typeface="+mj-lt"/>
              </a:defRPr>
            </a:lvl1pPr>
          </a:lstStyle>
          <a:p>
            <a:pPr>
              <a:lnSpc>
                <a:spcPct val="100000"/>
              </a:lnSpc>
            </a:pPr>
            <a:r>
              <a:rPr lang="vi-VN" sz="1800" i="1" dirty="0"/>
              <a:t>Chuyển đổi số không chỉ là ứng dụng các phần mềm số hóa vào đào tạo, vận hành mà còn thay đổi tư duy đào tào, vận hành.</a:t>
            </a:r>
            <a:endParaRPr lang="en-US" sz="1800" i="1" dirty="0"/>
          </a:p>
        </p:txBody>
      </p:sp>
      <p:sp>
        <p:nvSpPr>
          <p:cNvPr id="17" name="TextBox 16">
            <a:extLst>
              <a:ext uri="{FF2B5EF4-FFF2-40B4-BE49-F238E27FC236}">
                <a16:creationId xmlns:a16="http://schemas.microsoft.com/office/drawing/2014/main" id="{8A4B5296-40EE-2386-E3C5-AF46459C782B}"/>
              </a:ext>
            </a:extLst>
          </p:cNvPr>
          <p:cNvSpPr txBox="1"/>
          <p:nvPr/>
        </p:nvSpPr>
        <p:spPr>
          <a:xfrm>
            <a:off x="400594" y="2339940"/>
            <a:ext cx="11283406" cy="400110"/>
          </a:xfrm>
          <a:prstGeom prst="rect">
            <a:avLst/>
          </a:prstGeom>
          <a:noFill/>
        </p:spPr>
        <p:txBody>
          <a:bodyPr wrap="square">
            <a:spAutoFit/>
          </a:bodyPr>
          <a:lstStyle/>
          <a:p>
            <a:pPr marL="285750" indent="-285750">
              <a:buFont typeface="Arial" panose="020B0604020202020204" pitchFamily="34" charset="0"/>
              <a:buChar char="•"/>
            </a:pP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doanh</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nghiệp</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thì</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đổi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sẽ</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đem</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tích</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cực</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8C73AB35-4657-E6D8-1F6A-DAEAE4B60779}"/>
              </a:ext>
            </a:extLst>
          </p:cNvPr>
          <p:cNvSpPr txBox="1"/>
          <p:nvPr/>
        </p:nvSpPr>
        <p:spPr>
          <a:xfrm>
            <a:off x="685799" y="2828525"/>
            <a:ext cx="9728201" cy="3741217"/>
          </a:xfrm>
          <a:prstGeom prst="rect">
            <a:avLst/>
          </a:prstGeom>
          <a:noFill/>
        </p:spPr>
        <p:txBody>
          <a:bodyPr wrap="square">
            <a:spAutoFit/>
          </a:bodyPr>
          <a:lstStyle/>
          <a:p>
            <a:pPr marL="285750" indent="-285750" algn="just">
              <a:lnSpc>
                <a:spcPct val="150000"/>
              </a:lnSpc>
              <a:buFont typeface="Times New Roman" panose="02020603050405020304" pitchFamily="18" charset="0"/>
              <a:buChar char="-"/>
            </a:pPr>
            <a:r>
              <a:rPr lang="vi-VN" dirty="0">
                <a:solidFill>
                  <a:schemeClr val="bg1"/>
                </a:solidFill>
                <a:effectLst>
                  <a:outerShdw blurRad="38100" dist="38100" dir="2700000" algn="tl">
                    <a:srgbClr val="000000">
                      <a:alpha val="43137"/>
                    </a:srgbClr>
                  </a:outerShdw>
                </a:effectLst>
                <a:latin typeface="+mj-lt"/>
              </a:rPr>
              <a:t>Việc chuyển đổi số sẽ giúp tăng cường liên kết giữa các bộ phận trong tổ chức, các phòng ban có các công việc, mục tiêu liên quan tới nhau và họ có thể dễ dàng nắm bắt được nhờ thông tin trên hệ thống. Điều này sẽ giúp tăng tính minh bạch trong tổ chức và tối ưu hiệu suất làm việc của tất cả các thành viên trong tổ chức.</a:t>
            </a:r>
            <a:endParaRPr lang="en-US" dirty="0">
              <a:solidFill>
                <a:schemeClr val="bg1"/>
              </a:solidFill>
              <a:effectLst>
                <a:outerShdw blurRad="38100" dist="38100" dir="2700000" algn="tl">
                  <a:srgbClr val="000000">
                    <a:alpha val="43137"/>
                  </a:srgbClr>
                </a:outerShdw>
              </a:effectLst>
              <a:latin typeface="+mj-lt"/>
            </a:endParaRPr>
          </a:p>
          <a:p>
            <a:pPr marL="285750" indent="-285750" algn="just">
              <a:lnSpc>
                <a:spcPct val="150000"/>
              </a:lnSpc>
              <a:buFont typeface="Times New Roman" panose="02020603050405020304" pitchFamily="18" charset="0"/>
              <a:buChar char="-"/>
            </a:pPr>
            <a:endParaRPr lang="vi-VN" sz="800" dirty="0">
              <a:solidFill>
                <a:schemeClr val="bg1"/>
              </a:solidFill>
              <a:effectLst>
                <a:outerShdw blurRad="38100" dist="38100" dir="2700000" algn="tl">
                  <a:srgbClr val="000000">
                    <a:alpha val="43137"/>
                  </a:srgbClr>
                </a:outerShdw>
              </a:effectLst>
              <a:latin typeface="+mj-lt"/>
            </a:endParaRPr>
          </a:p>
          <a:p>
            <a:pPr marL="285750" indent="-285750" algn="just">
              <a:lnSpc>
                <a:spcPct val="150000"/>
              </a:lnSpc>
              <a:buFont typeface="Times New Roman" panose="02020603050405020304" pitchFamily="18" charset="0"/>
              <a:buChar char="-"/>
            </a:pPr>
            <a:r>
              <a:rPr lang="vi-VN" dirty="0">
                <a:solidFill>
                  <a:schemeClr val="bg1"/>
                </a:solidFill>
                <a:effectLst>
                  <a:outerShdw blurRad="38100" dist="38100" dir="2700000" algn="tl">
                    <a:srgbClr val="000000">
                      <a:alpha val="43137"/>
                    </a:srgbClr>
                  </a:outerShdw>
                </a:effectLst>
                <a:latin typeface="+mj-lt"/>
              </a:rPr>
              <a:t>Khi thực hiện chuyển đổi số, thì các thông tin, dữ liệu đều được đưa lên tài khoản điện toán đám mây. Nhờ đó, nhà quản lý dễ dàng theo dõi và cập nhật thông tin để nhanh chóng đưa ra quyết định chính xác cho tổ chức, doanh nghiệp của mình.</a:t>
            </a:r>
            <a:endParaRPr lang="en-US" dirty="0">
              <a:solidFill>
                <a:schemeClr val="bg1"/>
              </a:solidFill>
              <a:effectLst>
                <a:outerShdw blurRad="38100" dist="38100" dir="2700000" algn="tl">
                  <a:srgbClr val="000000">
                    <a:alpha val="43137"/>
                  </a:srgbClr>
                </a:outerShdw>
              </a:effectLst>
              <a:latin typeface="+mj-lt"/>
            </a:endParaRPr>
          </a:p>
          <a:p>
            <a:pPr marL="285750" indent="-285750" algn="just">
              <a:lnSpc>
                <a:spcPct val="150000"/>
              </a:lnSpc>
              <a:buFont typeface="Times New Roman" panose="02020603050405020304" pitchFamily="18" charset="0"/>
              <a:buChar char="-"/>
            </a:pPr>
            <a:endParaRPr lang="en-US" sz="800" dirty="0">
              <a:solidFill>
                <a:schemeClr val="bg1"/>
              </a:solidFill>
              <a:effectLst>
                <a:outerShdw blurRad="38100" dist="38100" dir="2700000" algn="tl">
                  <a:srgbClr val="000000">
                    <a:alpha val="43137"/>
                  </a:srgbClr>
                </a:outerShdw>
              </a:effectLst>
              <a:latin typeface="+mj-lt"/>
            </a:endParaRPr>
          </a:p>
          <a:p>
            <a:pPr marL="285750" indent="-285750" algn="just">
              <a:lnSpc>
                <a:spcPct val="150000"/>
              </a:lnSpc>
              <a:buFont typeface="Times New Roman" panose="02020603050405020304" pitchFamily="18" charset="0"/>
              <a:buChar char="-"/>
            </a:pPr>
            <a:r>
              <a:rPr lang="vi-VN" dirty="0">
                <a:solidFill>
                  <a:schemeClr val="bg1"/>
                </a:solidFill>
                <a:effectLst>
                  <a:outerShdw blurRad="38100" dist="38100" dir="2700000" algn="tl">
                    <a:srgbClr val="000000">
                      <a:alpha val="43137"/>
                    </a:srgbClr>
                  </a:outerShdw>
                </a:effectLst>
                <a:latin typeface="+mj-lt"/>
              </a:rPr>
              <a:t>Giảm chi phí vận hành và nâng cao trải nghiệm: ví dụ như lưu lại các thông tin của khách h</a:t>
            </a:r>
            <a:r>
              <a:rPr lang="en-US" dirty="0">
                <a:solidFill>
                  <a:schemeClr val="bg1"/>
                </a:solidFill>
                <a:effectLst>
                  <a:outerShdw blurRad="38100" dist="38100" dir="2700000" algn="tl">
                    <a:srgbClr val="000000">
                      <a:alpha val="43137"/>
                    </a:srgbClr>
                  </a:outerShdw>
                </a:effectLst>
                <a:latin typeface="+mj-lt"/>
              </a:rPr>
              <a:t>à</a:t>
            </a:r>
            <a:r>
              <a:rPr lang="vi-VN" dirty="0">
                <a:solidFill>
                  <a:schemeClr val="bg1"/>
                </a:solidFill>
                <a:effectLst>
                  <a:outerShdw blurRad="38100" dist="38100" dir="2700000" algn="tl">
                    <a:srgbClr val="000000">
                      <a:alpha val="43137"/>
                    </a:srgbClr>
                  </a:outerShdw>
                </a:effectLst>
                <a:latin typeface="+mj-lt"/>
              </a:rPr>
              <a:t>ng</a:t>
            </a:r>
            <a:r>
              <a:rPr lang="en-US" dirty="0">
                <a:solidFill>
                  <a:schemeClr val="bg1"/>
                </a:solidFill>
                <a:effectLst>
                  <a:outerShdw blurRad="38100" dist="38100" dir="2700000" algn="tl">
                    <a:srgbClr val="000000">
                      <a:alpha val="43137"/>
                    </a:srgbClr>
                  </a:outerShdw>
                </a:effectLst>
                <a:latin typeface="+mj-lt"/>
              </a:rPr>
              <a:t>.</a:t>
            </a:r>
            <a:endParaRPr lang="vi-VN" dirty="0">
              <a:solidFill>
                <a:schemeClr val="bg1"/>
              </a:solidFill>
              <a:effectLst>
                <a:outerShdw blurRad="38100" dist="38100" dir="2700000" algn="tl">
                  <a:srgbClr val="000000">
                    <a:alpha val="43137"/>
                  </a:srgbClr>
                </a:outerShdw>
              </a:effectLst>
              <a:latin typeface="+mj-lt"/>
            </a:endParaRPr>
          </a:p>
        </p:txBody>
      </p:sp>
      <p:pic>
        <p:nvPicPr>
          <p:cNvPr id="3" name="Picture 2" descr="Icon&#10;&#10;Description automatically generated">
            <a:extLst>
              <a:ext uri="{FF2B5EF4-FFF2-40B4-BE49-F238E27FC236}">
                <a16:creationId xmlns:a16="http://schemas.microsoft.com/office/drawing/2014/main" id="{A8B9F438-BBE7-36BF-1E0D-129DD2465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8932">
            <a:off x="6808061" y="1128506"/>
            <a:ext cx="1126350" cy="1126350"/>
          </a:xfrm>
          <a:prstGeom prst="rect">
            <a:avLst/>
          </a:prstGeom>
        </p:spPr>
      </p:pic>
      <p:pic>
        <p:nvPicPr>
          <p:cNvPr id="6" name="Picture 5">
            <a:extLst>
              <a:ext uri="{FF2B5EF4-FFF2-40B4-BE49-F238E27FC236}">
                <a16:creationId xmlns:a16="http://schemas.microsoft.com/office/drawing/2014/main" id="{C3C695BF-BEC2-AA66-68DF-FF8A99935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0345" y="4309150"/>
            <a:ext cx="4875655" cy="2742470"/>
          </a:xfrm>
          <a:prstGeom prst="rect">
            <a:avLst/>
          </a:prstGeom>
        </p:spPr>
      </p:pic>
    </p:spTree>
    <p:extLst>
      <p:ext uri="{BB962C8B-B14F-4D97-AF65-F5344CB8AC3E}">
        <p14:creationId xmlns:p14="http://schemas.microsoft.com/office/powerpoint/2010/main" val="338953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A4B5296-40EE-2386-E3C5-AF46459C782B}"/>
              </a:ext>
            </a:extLst>
          </p:cNvPr>
          <p:cNvSpPr txBox="1"/>
          <p:nvPr/>
        </p:nvSpPr>
        <p:spPr>
          <a:xfrm>
            <a:off x="398598" y="2339940"/>
            <a:ext cx="11283406" cy="400110"/>
          </a:xfrm>
          <a:prstGeom prst="rect">
            <a:avLst/>
          </a:prstGeom>
          <a:noFill/>
        </p:spPr>
        <p:txBody>
          <a:bodyPr wrap="square">
            <a:spAutoFit/>
          </a:bodyPr>
          <a:lstStyle/>
          <a:p>
            <a:pPr marL="285750" indent="-285750">
              <a:buFont typeface="Arial" panose="020B0604020202020204" pitchFamily="34" charset="0"/>
              <a:buChar char="•"/>
            </a:pP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trung</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tâm</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đào</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ngoại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thì</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đổi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sẽ</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đem</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tích</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cực</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8C73AB35-4657-E6D8-1F6A-DAEAE4B60779}"/>
              </a:ext>
            </a:extLst>
          </p:cNvPr>
          <p:cNvSpPr txBox="1"/>
          <p:nvPr/>
        </p:nvSpPr>
        <p:spPr>
          <a:xfrm>
            <a:off x="398598" y="2884105"/>
            <a:ext cx="11394803" cy="2951064"/>
          </a:xfrm>
          <a:prstGeom prst="rect">
            <a:avLst/>
          </a:prstGeom>
          <a:noFill/>
        </p:spPr>
        <p:txBody>
          <a:bodyPr wrap="square">
            <a:spAutoFit/>
          </a:bodyPr>
          <a:lstStyle/>
          <a:p>
            <a:pPr marL="285750" indent="-285750" algn="just">
              <a:lnSpc>
                <a:spcPct val="150000"/>
              </a:lnSpc>
              <a:buFont typeface="Times New Roman" panose="02020603050405020304" pitchFamily="18" charset="0"/>
              <a:buChar char="-"/>
            </a:pPr>
            <a:r>
              <a:rPr lang="vi-VN" dirty="0">
                <a:solidFill>
                  <a:schemeClr val="bg1"/>
                </a:solidFill>
                <a:effectLst>
                  <a:outerShdw blurRad="38100" dist="38100" dir="2700000" algn="tl">
                    <a:srgbClr val="000000">
                      <a:alpha val="43137"/>
                    </a:srgbClr>
                  </a:outerShdw>
                </a:effectLst>
                <a:latin typeface="+mj-lt"/>
              </a:rPr>
              <a:t>Khi thực hiện chuyển đổi số, thì các thông tin, dữ liệu bài học đều được đưa lên nền tảng quản lý nội dung trực tuyến.</a:t>
            </a:r>
          </a:p>
          <a:p>
            <a:pPr marL="285750" indent="-285750" algn="just">
              <a:lnSpc>
                <a:spcPct val="150000"/>
              </a:lnSpc>
              <a:buFont typeface="Times New Roman" panose="02020603050405020304" pitchFamily="18" charset="0"/>
              <a:buChar char="-"/>
            </a:pPr>
            <a:r>
              <a:rPr lang="vi-VN" dirty="0">
                <a:solidFill>
                  <a:schemeClr val="bg1"/>
                </a:solidFill>
                <a:effectLst>
                  <a:outerShdw blurRad="38100" dist="38100" dir="2700000" algn="tl">
                    <a:srgbClr val="000000">
                      <a:alpha val="43137"/>
                    </a:srgbClr>
                  </a:outerShdw>
                </a:effectLst>
                <a:latin typeface="+mj-lt"/>
              </a:rPr>
              <a:t>Thông qua công cụ quản lý tiến trình học tập trên nền tảng quản lý học sinh, giáo viên có thể theo dõi chi tiết sự tiến bộ trong học tập của từng học sinh, và đánh giá kết quả học tập ngay tại các giai đoạn của khoá học.</a:t>
            </a:r>
          </a:p>
          <a:p>
            <a:pPr marL="285750" indent="-285750" algn="just">
              <a:lnSpc>
                <a:spcPct val="150000"/>
              </a:lnSpc>
              <a:buFont typeface="Times New Roman" panose="02020603050405020304" pitchFamily="18" charset="0"/>
              <a:buChar char="-"/>
            </a:pPr>
            <a:r>
              <a:rPr lang="vi-VN" dirty="0">
                <a:solidFill>
                  <a:schemeClr val="bg1"/>
                </a:solidFill>
                <a:effectLst>
                  <a:outerShdw blurRad="38100" dist="38100" dir="2700000" algn="tl">
                    <a:srgbClr val="000000">
                      <a:alpha val="43137"/>
                    </a:srgbClr>
                  </a:outerShdw>
                </a:effectLst>
                <a:latin typeface="+mj-lt"/>
              </a:rPr>
              <a:t>Tăng cường liên kết giữa học sinh và giáo viên, tăng hiệu suất giảng dạy và học tập.</a:t>
            </a:r>
          </a:p>
          <a:p>
            <a:pPr marL="285750" indent="-285750" algn="just">
              <a:lnSpc>
                <a:spcPct val="150000"/>
              </a:lnSpc>
              <a:buFont typeface="Times New Roman" panose="02020603050405020304" pitchFamily="18" charset="0"/>
              <a:buChar char="-"/>
            </a:pPr>
            <a:r>
              <a:rPr lang="vi-VN" dirty="0">
                <a:solidFill>
                  <a:schemeClr val="bg1"/>
                </a:solidFill>
                <a:effectLst>
                  <a:outerShdw blurRad="38100" dist="38100" dir="2700000" algn="tl">
                    <a:srgbClr val="000000">
                      <a:alpha val="43137"/>
                    </a:srgbClr>
                  </a:outerShdw>
                </a:effectLst>
                <a:latin typeface="+mj-lt"/>
              </a:rPr>
              <a:t>Học sinh có thêm công cụ học tập trực quan, tối ưu hiệu suất học tập, đem lại trải nghiệm học tập tốt hơn, tiện lợi hơn và tiến bộ theo tốc độ của riêng mình. </a:t>
            </a:r>
          </a:p>
          <a:p>
            <a:pPr marL="285750" indent="-285750" algn="just">
              <a:lnSpc>
                <a:spcPct val="150000"/>
              </a:lnSpc>
              <a:buFont typeface="Times New Roman" panose="02020603050405020304" pitchFamily="18" charset="0"/>
              <a:buChar char="-"/>
            </a:pPr>
            <a:r>
              <a:rPr lang="vi-VN" dirty="0">
                <a:solidFill>
                  <a:schemeClr val="bg1"/>
                </a:solidFill>
                <a:effectLst>
                  <a:outerShdw blurRad="38100" dist="38100" dir="2700000" algn="tl">
                    <a:srgbClr val="000000">
                      <a:alpha val="43137"/>
                    </a:srgbClr>
                  </a:outerShdw>
                </a:effectLst>
                <a:latin typeface="+mj-lt"/>
              </a:rPr>
              <a:t>Phụ huynh hiểu rõ sự tiến bộ của con, thuận tiện hơn trong việc đồng hành cùng trung tâm để hỗ trợ con trong học tập.</a:t>
            </a:r>
          </a:p>
        </p:txBody>
      </p:sp>
      <p:sp>
        <p:nvSpPr>
          <p:cNvPr id="2" name="TextBox 1">
            <a:extLst>
              <a:ext uri="{FF2B5EF4-FFF2-40B4-BE49-F238E27FC236}">
                <a16:creationId xmlns:a16="http://schemas.microsoft.com/office/drawing/2014/main" id="{81D8FF20-F024-0864-1CC5-8BC9F38F1B19}"/>
              </a:ext>
            </a:extLst>
          </p:cNvPr>
          <p:cNvSpPr txBox="1"/>
          <p:nvPr/>
        </p:nvSpPr>
        <p:spPr>
          <a:xfrm>
            <a:off x="400595" y="554837"/>
            <a:ext cx="11791405" cy="769441"/>
          </a:xfrm>
          <a:prstGeom prst="rect">
            <a:avLst/>
          </a:prstGeom>
          <a:noFill/>
        </p:spPr>
        <p:txBody>
          <a:bodyPr wrap="square">
            <a:spAutoFit/>
          </a:bodyPr>
          <a:lstStyle/>
          <a:p>
            <a:pPr marL="457200" indent="-457200">
              <a:buFont typeface="+mj-lt"/>
              <a:buAutoNum type="romanUcPeriod"/>
            </a:pPr>
            <a:r>
              <a:rPr lang="en-US" sz="4400" dirty="0">
                <a:solidFill>
                  <a:srgbClr val="FFD95C"/>
                </a:solidFill>
                <a:effectLst>
                  <a:outerShdw blurRad="38100" dist="38100" dir="2700000" algn="tl">
                    <a:srgbClr val="000000">
                      <a:alpha val="43137"/>
                    </a:srgbClr>
                  </a:outerShdw>
                </a:effectLst>
                <a:latin typeface="Brauer NeueVN Bold" pitchFamily="50" charset="0"/>
              </a:rPr>
              <a:t>CHUYỂN ĐỔI SỐ </a:t>
            </a:r>
          </a:p>
        </p:txBody>
      </p:sp>
      <p:sp>
        <p:nvSpPr>
          <p:cNvPr id="3" name="TextBox 2">
            <a:extLst>
              <a:ext uri="{FF2B5EF4-FFF2-40B4-BE49-F238E27FC236}">
                <a16:creationId xmlns:a16="http://schemas.microsoft.com/office/drawing/2014/main" id="{B6442BE5-2EF8-B451-8157-3401C46C0DF2}"/>
              </a:ext>
            </a:extLst>
          </p:cNvPr>
          <p:cNvSpPr txBox="1"/>
          <p:nvPr/>
        </p:nvSpPr>
        <p:spPr>
          <a:xfrm>
            <a:off x="400594" y="1324278"/>
            <a:ext cx="6294120" cy="646331"/>
          </a:xfrm>
          <a:prstGeom prst="rect">
            <a:avLst/>
          </a:prstGeom>
          <a:noFill/>
        </p:spPr>
        <p:txBody>
          <a:bodyPr wrap="square">
            <a:spAutoFit/>
          </a:bodyPr>
          <a:lstStyle>
            <a:defPPr>
              <a:defRPr lang="en-US"/>
            </a:defPPr>
            <a:lvl1pPr algn="just">
              <a:lnSpc>
                <a:spcPct val="150000"/>
              </a:lnSpc>
              <a:defRPr sz="2000">
                <a:solidFill>
                  <a:schemeClr val="bg1"/>
                </a:solidFill>
                <a:effectLst>
                  <a:outerShdw blurRad="38100" dist="38100" dir="2700000" algn="tl">
                    <a:srgbClr val="000000">
                      <a:alpha val="43137"/>
                    </a:srgbClr>
                  </a:outerShdw>
                </a:effectLst>
                <a:latin typeface="+mj-lt"/>
              </a:defRPr>
            </a:lvl1pPr>
          </a:lstStyle>
          <a:p>
            <a:pPr>
              <a:lnSpc>
                <a:spcPct val="100000"/>
              </a:lnSpc>
            </a:pPr>
            <a:r>
              <a:rPr lang="vi-VN" sz="1800" i="1" dirty="0"/>
              <a:t>Chuyển đổi số không chỉ là ứng dụng các phần mềm số hóa vào đào tạo, vận hành mà còn thay đổi tư duy đào tào, vận hành.</a:t>
            </a:r>
            <a:endParaRPr lang="en-US" sz="1800" i="1" dirty="0"/>
          </a:p>
        </p:txBody>
      </p:sp>
      <p:pic>
        <p:nvPicPr>
          <p:cNvPr id="4" name="Picture 3" descr="Icon&#10;&#10;Description automatically generated">
            <a:extLst>
              <a:ext uri="{FF2B5EF4-FFF2-40B4-BE49-F238E27FC236}">
                <a16:creationId xmlns:a16="http://schemas.microsoft.com/office/drawing/2014/main" id="{E7FC834D-477E-165B-B01E-1A3F3D8E5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8932">
            <a:off x="7328761" y="1156296"/>
            <a:ext cx="1126350" cy="1126350"/>
          </a:xfrm>
          <a:prstGeom prst="rect">
            <a:avLst/>
          </a:prstGeom>
        </p:spPr>
      </p:pic>
      <p:pic>
        <p:nvPicPr>
          <p:cNvPr id="6" name="Picture 5" descr="A screenshot of a computer&#10;&#10;Description automatically generated with medium confidence">
            <a:extLst>
              <a:ext uri="{FF2B5EF4-FFF2-40B4-BE49-F238E27FC236}">
                <a16:creationId xmlns:a16="http://schemas.microsoft.com/office/drawing/2014/main" id="{760A695C-C1D6-A047-7CC3-59CB9FBCCAD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192" b="21859" l="3954" r="27085">
                        <a14:foregroundMark x1="11861" y1="18949" x2="11861" y2="19273"/>
                        <a14:foregroundMark x1="11815" y1="21051" x2="11815" y2="21414"/>
                        <a14:foregroundMark x1="10816" y1="19717" x2="10816" y2="19717"/>
                        <a14:foregroundMark x1="11702" y1="16889" x2="21950" y2="17899"/>
                        <a14:foregroundMark x1="21950" y1="17899" x2="26244" y2="16606"/>
                        <a14:foregroundMark x1="26494" y1="15556" x2="26494" y2="14586"/>
                        <a14:foregroundMark x1="27494" y1="7677" x2="19200" y2="17495"/>
                        <a14:foregroundMark x1="19200" y1="17495" x2="5203" y2="19111"/>
                        <a14:foregroundMark x1="4613" y1="15919" x2="7566" y2="21414"/>
                        <a14:foregroundMark x1="7566" y1="21414" x2="7566" y2="21414"/>
                        <a14:foregroundMark x1="5862" y1="15556" x2="6612" y2="19838"/>
                        <a14:foregroundMark x1="8112" y1="15475" x2="11452" y2="17051"/>
                        <a14:foregroundMark x1="12611" y1="13697" x2="15519" y2="15556"/>
                        <a14:foregroundMark x1="19950" y1="18303" x2="23881" y2="18465"/>
                        <a14:foregroundMark x1="23881" y1="18465" x2="24517" y2="18303"/>
                        <a14:foregroundMark x1="27107" y1="7192" x2="24517" y2="16364"/>
                        <a14:foregroundMark x1="24517" y1="16364" x2="24517" y2="16364"/>
                        <a14:foregroundMark x1="5862" y1="16364" x2="7203" y2="17616"/>
                        <a14:foregroundMark x1="5726" y1="14667" x2="4522" y2="19273"/>
                        <a14:foregroundMark x1="4658" y1="17253" x2="5272" y2="17495"/>
                        <a14:foregroundMark x1="3954" y1="17414" x2="6158" y2="17616"/>
                        <a14:foregroundMark x1="26767" y1="11475" x2="26517" y2="12646"/>
                        <a14:foregroundMark x1="4613" y1="17172" x2="6021" y2="17172"/>
                      </a14:backgroundRemoval>
                    </a14:imgEffect>
                  </a14:imgLayer>
                </a14:imgProps>
              </a:ext>
              <a:ext uri="{28A0092B-C50C-407E-A947-70E740481C1C}">
                <a14:useLocalDpi xmlns:a14="http://schemas.microsoft.com/office/drawing/2010/main" val="0"/>
              </a:ext>
            </a:extLst>
          </a:blip>
          <a:srcRect l="3319" t="5378" r="71431" b="76302"/>
          <a:stretch/>
        </p:blipFill>
        <p:spPr>
          <a:xfrm>
            <a:off x="9208838" y="5668203"/>
            <a:ext cx="2831296" cy="1075497"/>
          </a:xfrm>
          <a:prstGeom prst="rect">
            <a:avLst/>
          </a:prstGeom>
        </p:spPr>
      </p:pic>
    </p:spTree>
    <p:extLst>
      <p:ext uri="{BB962C8B-B14F-4D97-AF65-F5344CB8AC3E}">
        <p14:creationId xmlns:p14="http://schemas.microsoft.com/office/powerpoint/2010/main" val="409464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ABC8CD-C043-988A-562F-4457672678D9}"/>
              </a:ext>
            </a:extLst>
          </p:cNvPr>
          <p:cNvSpPr txBox="1"/>
          <p:nvPr/>
        </p:nvSpPr>
        <p:spPr>
          <a:xfrm>
            <a:off x="1123950" y="2444605"/>
            <a:ext cx="9944100" cy="2535566"/>
          </a:xfrm>
          <a:prstGeom prst="rect">
            <a:avLst/>
          </a:prstGeom>
          <a:noFill/>
        </p:spPr>
        <p:txBody>
          <a:bodyPr wrap="square">
            <a:spAutoFit/>
          </a:bodyPr>
          <a:lstStyle/>
          <a:p>
            <a:pPr algn="just">
              <a:lnSpc>
                <a:spcPct val="150000"/>
              </a:lnSpc>
            </a:pPr>
            <a:r>
              <a:rPr lang="vi-VN" dirty="0">
                <a:latin typeface="Times New Roman" panose="02020603050405020304" pitchFamily="18" charset="0"/>
                <a:cs typeface="Times New Roman" panose="02020603050405020304" pitchFamily="18" charset="0"/>
              </a:rPr>
              <a:t>Đáp ứng chương trình chuyển đổi số quốc gia đề án “tăng cường ứng dụng thông tin và chuyển đổi số trong giáo dục và đào tạo giai đoạn 2022-2030, định hướng đến năm 2030” do thủ tướng chính phủ phê duyệt, Apollo English đã cho ra đời phương pháp học tập hybrid learning – được gọi là APOLLO ACTIVE. Apollo English đã hợp tác với các đối tác giáo dục hàng đầu thế giới như National Geographic Learning, Ooolab, Pure Pacific Music (PPM), Digital Learning Associates (DLA), Smart Edu Now Technologies (SEN)… để phát triển Apollo Active</a:t>
            </a:r>
            <a:r>
              <a:rPr lang="en-US"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C2BCCB82-844C-0D23-039F-2B53B1C8EAB6}"/>
              </a:ext>
            </a:extLst>
          </p:cNvPr>
          <p:cNvSpPr txBox="1"/>
          <p:nvPr/>
        </p:nvSpPr>
        <p:spPr>
          <a:xfrm>
            <a:off x="381000" y="549371"/>
            <a:ext cx="8877299" cy="1138773"/>
          </a:xfrm>
          <a:prstGeom prst="rect">
            <a:avLst/>
          </a:prstGeom>
          <a:noFill/>
        </p:spPr>
        <p:txBody>
          <a:bodyPr wrap="square">
            <a:spAutoFit/>
          </a:bodyPr>
          <a:lstStyle/>
          <a:p>
            <a:pPr marL="571500" indent="-571500">
              <a:buFont typeface="+mj-lt"/>
              <a:buAutoNum type="romanUcPeriod" startAt="2"/>
            </a:pPr>
            <a:r>
              <a:rPr lang="vi-VN" sz="4400" dirty="0">
                <a:solidFill>
                  <a:srgbClr val="2576B9"/>
                </a:solidFill>
                <a:latin typeface="Brauer NeueVN Bold" pitchFamily="50" charset="0"/>
              </a:rPr>
              <a:t>APOLLO ACTIVE </a:t>
            </a:r>
          </a:p>
          <a:p>
            <a:r>
              <a:rPr lang="en-US" sz="2400" dirty="0">
                <a:solidFill>
                  <a:srgbClr val="2576B9"/>
                </a:solidFill>
                <a:latin typeface="Brauer NeueVN Bold" pitchFamily="50" charset="0"/>
              </a:rPr>
              <a:t>           (</a:t>
            </a:r>
            <a:r>
              <a:rPr lang="vi-VN" sz="2400" dirty="0">
                <a:solidFill>
                  <a:srgbClr val="2576B9"/>
                </a:solidFill>
                <a:latin typeface="Brauer NeueVN Bold" pitchFamily="50" charset="0"/>
              </a:rPr>
              <a:t>chương trình chuyển đổi số ứng dụng công nghệ của Apollo English</a:t>
            </a:r>
            <a:r>
              <a:rPr lang="en-US" sz="2400" dirty="0">
                <a:solidFill>
                  <a:srgbClr val="2576B9"/>
                </a:solidFill>
                <a:latin typeface="Brauer NeueVN Bold" pitchFamily="50" charset="0"/>
              </a:rPr>
              <a:t>)</a:t>
            </a:r>
          </a:p>
        </p:txBody>
      </p:sp>
      <p:pic>
        <p:nvPicPr>
          <p:cNvPr id="7" name="Google Shape;184;g2223fc97fcf_0_124">
            <a:extLst>
              <a:ext uri="{FF2B5EF4-FFF2-40B4-BE49-F238E27FC236}">
                <a16:creationId xmlns:a16="http://schemas.microsoft.com/office/drawing/2014/main" id="{BAE19F3B-E7D8-0FA6-5AEF-2C322942EC7E}"/>
              </a:ext>
            </a:extLst>
          </p:cNvPr>
          <p:cNvPicPr preferRelativeResize="0"/>
          <p:nvPr/>
        </p:nvPicPr>
        <p:blipFill rotWithShape="1">
          <a:blip r:embed="rId2">
            <a:alphaModFix/>
          </a:blip>
          <a:srcRect b="28310"/>
          <a:stretch/>
        </p:blipFill>
        <p:spPr>
          <a:xfrm>
            <a:off x="8429985" y="4841318"/>
            <a:ext cx="3762015" cy="1895051"/>
          </a:xfrm>
          <a:prstGeom prst="rect">
            <a:avLst/>
          </a:prstGeom>
          <a:noFill/>
          <a:ln>
            <a:noFill/>
          </a:ln>
        </p:spPr>
      </p:pic>
      <p:pic>
        <p:nvPicPr>
          <p:cNvPr id="9" name="Picture 8" descr="Logo, company name&#10;&#10;Description automatically generated">
            <a:extLst>
              <a:ext uri="{FF2B5EF4-FFF2-40B4-BE49-F238E27FC236}">
                <a16:creationId xmlns:a16="http://schemas.microsoft.com/office/drawing/2014/main" id="{29B69864-8900-274A-195A-E466D9AC0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898" y="164580"/>
            <a:ext cx="1787658" cy="1564313"/>
          </a:xfrm>
          <a:prstGeom prst="rect">
            <a:avLst/>
          </a:prstGeom>
        </p:spPr>
      </p:pic>
      <p:pic>
        <p:nvPicPr>
          <p:cNvPr id="12" name="Picture 11" descr="A picture containing weapon, projector&#10;&#10;Description automatically generated">
            <a:extLst>
              <a:ext uri="{FF2B5EF4-FFF2-40B4-BE49-F238E27FC236}">
                <a16:creationId xmlns:a16="http://schemas.microsoft.com/office/drawing/2014/main" id="{B1755134-0078-55C6-FD13-D3521A5D2A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416" y="5198173"/>
            <a:ext cx="1419584" cy="1419584"/>
          </a:xfrm>
          <a:prstGeom prst="rect">
            <a:avLst/>
          </a:prstGeom>
        </p:spPr>
      </p:pic>
      <p:pic>
        <p:nvPicPr>
          <p:cNvPr id="14" name="Picture 13" descr="Icon&#10;&#10;Description automatically generated">
            <a:extLst>
              <a:ext uri="{FF2B5EF4-FFF2-40B4-BE49-F238E27FC236}">
                <a16:creationId xmlns:a16="http://schemas.microsoft.com/office/drawing/2014/main" id="{C749AE02-837B-B9C4-982C-49B38EF254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1617">
            <a:off x="11123529" y="2876326"/>
            <a:ext cx="1123950" cy="1123950"/>
          </a:xfrm>
          <a:prstGeom prst="rect">
            <a:avLst/>
          </a:prstGeom>
        </p:spPr>
      </p:pic>
      <p:pic>
        <p:nvPicPr>
          <p:cNvPr id="16" name="Picture 15" descr="Icon&#10;&#10;Description automatically generated">
            <a:extLst>
              <a:ext uri="{FF2B5EF4-FFF2-40B4-BE49-F238E27FC236}">
                <a16:creationId xmlns:a16="http://schemas.microsoft.com/office/drawing/2014/main" id="{2843D19C-4558-5620-F226-D6278273C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444" y="1938297"/>
            <a:ext cx="812699" cy="812699"/>
          </a:xfrm>
          <a:prstGeom prst="rect">
            <a:avLst/>
          </a:prstGeom>
        </p:spPr>
      </p:pic>
    </p:spTree>
    <p:extLst>
      <p:ext uri="{BB962C8B-B14F-4D97-AF65-F5344CB8AC3E}">
        <p14:creationId xmlns:p14="http://schemas.microsoft.com/office/powerpoint/2010/main" val="83803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BCCB82-844C-0D23-039F-2B53B1C8EAB6}"/>
              </a:ext>
            </a:extLst>
          </p:cNvPr>
          <p:cNvSpPr txBox="1"/>
          <p:nvPr/>
        </p:nvSpPr>
        <p:spPr>
          <a:xfrm>
            <a:off x="381000" y="549371"/>
            <a:ext cx="8877299" cy="1138773"/>
          </a:xfrm>
          <a:prstGeom prst="rect">
            <a:avLst/>
          </a:prstGeom>
          <a:noFill/>
        </p:spPr>
        <p:txBody>
          <a:bodyPr wrap="square">
            <a:spAutoFit/>
          </a:bodyPr>
          <a:lstStyle/>
          <a:p>
            <a:pPr marL="571500" indent="-571500">
              <a:buFont typeface="+mj-lt"/>
              <a:buAutoNum type="romanUcPeriod" startAt="2"/>
            </a:pPr>
            <a:r>
              <a:rPr lang="vi-VN" sz="4400" dirty="0">
                <a:solidFill>
                  <a:srgbClr val="2576B9"/>
                </a:solidFill>
                <a:latin typeface="Brauer NeueVN Bold" pitchFamily="50" charset="0"/>
              </a:rPr>
              <a:t>APOLLO ACTIVE </a:t>
            </a:r>
          </a:p>
          <a:p>
            <a:r>
              <a:rPr lang="en-US" sz="2400" dirty="0">
                <a:solidFill>
                  <a:srgbClr val="2576B9"/>
                </a:solidFill>
                <a:latin typeface="Brauer NeueVN Bold" pitchFamily="50" charset="0"/>
              </a:rPr>
              <a:t>           (</a:t>
            </a:r>
            <a:r>
              <a:rPr lang="vi-VN" sz="2400" dirty="0">
                <a:solidFill>
                  <a:srgbClr val="2576B9"/>
                </a:solidFill>
                <a:latin typeface="Brauer NeueVN Bold" pitchFamily="50" charset="0"/>
              </a:rPr>
              <a:t>chương trình chuyển đổi số ứng dụng công nghệ của Apollo English</a:t>
            </a:r>
            <a:r>
              <a:rPr lang="en-US" sz="2400" dirty="0">
                <a:solidFill>
                  <a:srgbClr val="2576B9"/>
                </a:solidFill>
                <a:latin typeface="Brauer NeueVN Bold" pitchFamily="50" charset="0"/>
              </a:rPr>
              <a:t>)</a:t>
            </a:r>
          </a:p>
        </p:txBody>
      </p:sp>
      <p:pic>
        <p:nvPicPr>
          <p:cNvPr id="7" name="Google Shape;184;g2223fc97fcf_0_124">
            <a:extLst>
              <a:ext uri="{FF2B5EF4-FFF2-40B4-BE49-F238E27FC236}">
                <a16:creationId xmlns:a16="http://schemas.microsoft.com/office/drawing/2014/main" id="{BAE19F3B-E7D8-0FA6-5AEF-2C322942EC7E}"/>
              </a:ext>
            </a:extLst>
          </p:cNvPr>
          <p:cNvPicPr preferRelativeResize="0"/>
          <p:nvPr/>
        </p:nvPicPr>
        <p:blipFill rotWithShape="1">
          <a:blip r:embed="rId2">
            <a:alphaModFix/>
          </a:blip>
          <a:srcRect b="28310"/>
          <a:stretch/>
        </p:blipFill>
        <p:spPr>
          <a:xfrm>
            <a:off x="8429985" y="4841318"/>
            <a:ext cx="3762015" cy="1895051"/>
          </a:xfrm>
          <a:prstGeom prst="rect">
            <a:avLst/>
          </a:prstGeom>
          <a:noFill/>
          <a:ln>
            <a:noFill/>
          </a:ln>
        </p:spPr>
      </p:pic>
      <p:pic>
        <p:nvPicPr>
          <p:cNvPr id="9" name="Picture 8" descr="Logo, company name&#10;&#10;Description automatically generated">
            <a:extLst>
              <a:ext uri="{FF2B5EF4-FFF2-40B4-BE49-F238E27FC236}">
                <a16:creationId xmlns:a16="http://schemas.microsoft.com/office/drawing/2014/main" id="{29B69864-8900-274A-195A-E466D9AC0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898" y="164580"/>
            <a:ext cx="1787658" cy="1564313"/>
          </a:xfrm>
          <a:prstGeom prst="rect">
            <a:avLst/>
          </a:prstGeom>
        </p:spPr>
      </p:pic>
      <p:sp>
        <p:nvSpPr>
          <p:cNvPr id="19" name="TextBox 18">
            <a:extLst>
              <a:ext uri="{FF2B5EF4-FFF2-40B4-BE49-F238E27FC236}">
                <a16:creationId xmlns:a16="http://schemas.microsoft.com/office/drawing/2014/main" id="{5E9F0AE5-0E12-0A54-B1AB-50B5AEB3015D}"/>
              </a:ext>
            </a:extLst>
          </p:cNvPr>
          <p:cNvSpPr txBox="1"/>
          <p:nvPr/>
        </p:nvSpPr>
        <p:spPr>
          <a:xfrm>
            <a:off x="465667" y="2159862"/>
            <a:ext cx="11272036" cy="400110"/>
          </a:xfrm>
          <a:prstGeom prst="rect">
            <a:avLst/>
          </a:prstGeom>
          <a:noFill/>
        </p:spPr>
        <p:txBody>
          <a:bodyPr wrap="square">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Apollo Active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học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03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học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02D196A5-DFAC-10E5-8E11-F3F9474686B0}"/>
              </a:ext>
            </a:extLst>
          </p:cNvPr>
          <p:cNvSpPr txBox="1"/>
          <p:nvPr/>
        </p:nvSpPr>
        <p:spPr>
          <a:xfrm>
            <a:off x="810682" y="2795831"/>
            <a:ext cx="10570633" cy="2120068"/>
          </a:xfrm>
          <a:prstGeom prst="rect">
            <a:avLst/>
          </a:prstGeom>
          <a:noFill/>
        </p:spPr>
        <p:txBody>
          <a:bodyPr wrap="square">
            <a:spAutoFit/>
          </a:bodyPr>
          <a:lstStyle/>
          <a:p>
            <a:pPr marL="285750" indent="-285750" algn="just">
              <a:lnSpc>
                <a:spcPct val="150000"/>
              </a:lnSpc>
              <a:buFont typeface="Times New Roman" panose="02020603050405020304" pitchFamily="18" charset="0"/>
              <a:buChar char="-"/>
            </a:pPr>
            <a:r>
              <a:rPr lang="vi-VN" b="1" dirty="0">
                <a:latin typeface="Times New Roman" panose="02020603050405020304" pitchFamily="18" charset="0"/>
                <a:cs typeface="Times New Roman" panose="02020603050405020304" pitchFamily="18" charset="0"/>
              </a:rPr>
              <a:t>Lớp học trực tiếp: </a:t>
            </a:r>
            <a:r>
              <a:rPr lang="vi-VN" dirty="0">
                <a:latin typeface="Times New Roman" panose="02020603050405020304" pitchFamily="18" charset="0"/>
                <a:cs typeface="Times New Roman" panose="02020603050405020304" pitchFamily="18" charset="0"/>
              </a:rPr>
              <a:t>với sĩ số lớp học nhỏ từ 12 tới 16 học sinh cùng Giáo viên nước ngoài, giúp trẻ tiếp thu kiến thức ngôn ngữ đầy đủ 4 kỹ năng: nghe - nói - đọc - viết. Giáo án lớp học được Apollo English xây dựng độc quyền dựa trên tâm lý và năng lực của trẻ em Việt Nam, kết hợp cùng nhà xuất bản National Geographic Learning giúp trẻ phát triển toàn diện 4 kỹ năng học thuật của ngôn ngữ, đồng thời xây dựng kỹ bộ năng tương lai của thế kỷ 21.</a:t>
            </a:r>
            <a:endParaRPr lang="en-US" dirty="0">
              <a:latin typeface="Times New Roman" panose="02020603050405020304" pitchFamily="18" charset="0"/>
              <a:cs typeface="Times New Roman" panose="02020603050405020304" pitchFamily="18" charset="0"/>
            </a:endParaRPr>
          </a:p>
        </p:txBody>
      </p:sp>
      <p:pic>
        <p:nvPicPr>
          <p:cNvPr id="21" name="Picture 20" descr="A picture containing weapon, projector&#10;&#10;Description automatically generated">
            <a:extLst>
              <a:ext uri="{FF2B5EF4-FFF2-40B4-BE49-F238E27FC236}">
                <a16:creationId xmlns:a16="http://schemas.microsoft.com/office/drawing/2014/main" id="{3F9AD8E2-DDA9-7F3C-CFA0-7258E8865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945" y="5226655"/>
            <a:ext cx="1419584" cy="1419584"/>
          </a:xfrm>
          <a:prstGeom prst="rect">
            <a:avLst/>
          </a:prstGeom>
        </p:spPr>
      </p:pic>
      <p:pic>
        <p:nvPicPr>
          <p:cNvPr id="22" name="Picture 21" descr="Icon&#10;&#10;Description automatically generated">
            <a:extLst>
              <a:ext uri="{FF2B5EF4-FFF2-40B4-BE49-F238E27FC236}">
                <a16:creationId xmlns:a16="http://schemas.microsoft.com/office/drawing/2014/main" id="{D90FFB84-F73E-3537-1F69-DE0110A66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1617">
            <a:off x="6198515" y="5087012"/>
            <a:ext cx="919348" cy="919348"/>
          </a:xfrm>
          <a:prstGeom prst="rect">
            <a:avLst/>
          </a:prstGeom>
        </p:spPr>
      </p:pic>
      <p:pic>
        <p:nvPicPr>
          <p:cNvPr id="23" name="Picture 22" descr="Icon&#10;&#10;Description automatically generated">
            <a:extLst>
              <a:ext uri="{FF2B5EF4-FFF2-40B4-BE49-F238E27FC236}">
                <a16:creationId xmlns:a16="http://schemas.microsoft.com/office/drawing/2014/main" id="{B82E3CAA-BDE6-E948-EF9B-F5DA10520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4995" y="1111304"/>
            <a:ext cx="812699" cy="812699"/>
          </a:xfrm>
          <a:prstGeom prst="rect">
            <a:avLst/>
          </a:prstGeom>
        </p:spPr>
      </p:pic>
    </p:spTree>
    <p:extLst>
      <p:ext uri="{BB962C8B-B14F-4D97-AF65-F5344CB8AC3E}">
        <p14:creationId xmlns:p14="http://schemas.microsoft.com/office/powerpoint/2010/main" val="339713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BCCB82-844C-0D23-039F-2B53B1C8EAB6}"/>
              </a:ext>
            </a:extLst>
          </p:cNvPr>
          <p:cNvSpPr txBox="1"/>
          <p:nvPr/>
        </p:nvSpPr>
        <p:spPr>
          <a:xfrm>
            <a:off x="381000" y="549371"/>
            <a:ext cx="8877299" cy="1138773"/>
          </a:xfrm>
          <a:prstGeom prst="rect">
            <a:avLst/>
          </a:prstGeom>
          <a:noFill/>
        </p:spPr>
        <p:txBody>
          <a:bodyPr wrap="square">
            <a:spAutoFit/>
          </a:bodyPr>
          <a:lstStyle/>
          <a:p>
            <a:pPr marL="571500" indent="-571500">
              <a:buFont typeface="+mj-lt"/>
              <a:buAutoNum type="romanUcPeriod" startAt="2"/>
            </a:pPr>
            <a:r>
              <a:rPr lang="vi-VN" sz="4400" dirty="0">
                <a:solidFill>
                  <a:srgbClr val="2576B9"/>
                </a:solidFill>
                <a:latin typeface="Brauer NeueVN Bold" pitchFamily="50" charset="0"/>
              </a:rPr>
              <a:t>APOLLO ACTIVE </a:t>
            </a:r>
          </a:p>
          <a:p>
            <a:r>
              <a:rPr lang="en-US" sz="2400" dirty="0">
                <a:solidFill>
                  <a:srgbClr val="2576B9"/>
                </a:solidFill>
                <a:latin typeface="Brauer NeueVN Bold" pitchFamily="50" charset="0"/>
              </a:rPr>
              <a:t>           (</a:t>
            </a:r>
            <a:r>
              <a:rPr lang="vi-VN" sz="2400" dirty="0">
                <a:solidFill>
                  <a:srgbClr val="2576B9"/>
                </a:solidFill>
                <a:latin typeface="Brauer NeueVN Bold" pitchFamily="50" charset="0"/>
              </a:rPr>
              <a:t>chương trình chuyển đổi số ứng dụng công nghệ của Apollo English</a:t>
            </a:r>
            <a:r>
              <a:rPr lang="en-US" sz="2400" dirty="0">
                <a:solidFill>
                  <a:srgbClr val="2576B9"/>
                </a:solidFill>
                <a:latin typeface="Brauer NeueVN Bold" pitchFamily="50" charset="0"/>
              </a:rPr>
              <a:t>)</a:t>
            </a:r>
          </a:p>
        </p:txBody>
      </p:sp>
      <p:pic>
        <p:nvPicPr>
          <p:cNvPr id="7" name="Google Shape;184;g2223fc97fcf_0_124">
            <a:extLst>
              <a:ext uri="{FF2B5EF4-FFF2-40B4-BE49-F238E27FC236}">
                <a16:creationId xmlns:a16="http://schemas.microsoft.com/office/drawing/2014/main" id="{BAE19F3B-E7D8-0FA6-5AEF-2C322942EC7E}"/>
              </a:ext>
            </a:extLst>
          </p:cNvPr>
          <p:cNvPicPr preferRelativeResize="0"/>
          <p:nvPr/>
        </p:nvPicPr>
        <p:blipFill rotWithShape="1">
          <a:blip r:embed="rId2">
            <a:alphaModFix/>
          </a:blip>
          <a:srcRect b="28310"/>
          <a:stretch/>
        </p:blipFill>
        <p:spPr>
          <a:xfrm>
            <a:off x="10115901" y="5582825"/>
            <a:ext cx="2043652" cy="1275175"/>
          </a:xfrm>
          <a:prstGeom prst="rect">
            <a:avLst/>
          </a:prstGeom>
          <a:noFill/>
          <a:ln>
            <a:noFill/>
          </a:ln>
        </p:spPr>
      </p:pic>
      <p:pic>
        <p:nvPicPr>
          <p:cNvPr id="9" name="Picture 8" descr="Logo, company name&#10;&#10;Description automatically generated">
            <a:extLst>
              <a:ext uri="{FF2B5EF4-FFF2-40B4-BE49-F238E27FC236}">
                <a16:creationId xmlns:a16="http://schemas.microsoft.com/office/drawing/2014/main" id="{29B69864-8900-274A-195A-E466D9AC0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898" y="164580"/>
            <a:ext cx="1787658" cy="1564313"/>
          </a:xfrm>
          <a:prstGeom prst="rect">
            <a:avLst/>
          </a:prstGeom>
        </p:spPr>
      </p:pic>
      <p:sp>
        <p:nvSpPr>
          <p:cNvPr id="19" name="TextBox 18">
            <a:extLst>
              <a:ext uri="{FF2B5EF4-FFF2-40B4-BE49-F238E27FC236}">
                <a16:creationId xmlns:a16="http://schemas.microsoft.com/office/drawing/2014/main" id="{5E9F0AE5-0E12-0A54-B1AB-50B5AEB3015D}"/>
              </a:ext>
            </a:extLst>
          </p:cNvPr>
          <p:cNvSpPr txBox="1"/>
          <p:nvPr/>
        </p:nvSpPr>
        <p:spPr>
          <a:xfrm>
            <a:off x="465667" y="1924003"/>
            <a:ext cx="11272036" cy="400110"/>
          </a:xfrm>
          <a:prstGeom prst="rect">
            <a:avLst/>
          </a:prstGeom>
          <a:noFill/>
        </p:spPr>
        <p:txBody>
          <a:bodyPr wrap="square">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Apollo Active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học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học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02D196A5-DFAC-10E5-8E11-F3F9474686B0}"/>
              </a:ext>
            </a:extLst>
          </p:cNvPr>
          <p:cNvSpPr txBox="1"/>
          <p:nvPr/>
        </p:nvSpPr>
        <p:spPr>
          <a:xfrm>
            <a:off x="810683" y="2435108"/>
            <a:ext cx="10570633" cy="4197559"/>
          </a:xfrm>
          <a:prstGeom prst="rect">
            <a:avLst/>
          </a:prstGeom>
          <a:noFill/>
        </p:spPr>
        <p:txBody>
          <a:bodyPr wrap="square">
            <a:spAutoFit/>
          </a:bodyPr>
          <a:lstStyle/>
          <a:p>
            <a:pPr marL="285750" indent="-285750" algn="just">
              <a:lnSpc>
                <a:spcPct val="150000"/>
              </a:lnSpc>
              <a:buFont typeface="Times New Roman" panose="02020603050405020304" pitchFamily="18" charset="0"/>
              <a:buChar char="-"/>
            </a:pPr>
            <a:r>
              <a:rPr lang="vi-VN" sz="1500" b="1" dirty="0">
                <a:latin typeface="Times New Roman" panose="02020603050405020304" pitchFamily="18" charset="0"/>
                <a:cs typeface="Times New Roman" panose="02020603050405020304" pitchFamily="18" charset="0"/>
              </a:rPr>
              <a:t>Lớp học trực tuyến: </a:t>
            </a:r>
            <a:r>
              <a:rPr lang="vi-VN" dirty="0">
                <a:latin typeface="Times New Roman" panose="02020603050405020304" pitchFamily="18" charset="0"/>
                <a:cs typeface="Times New Roman" panose="02020603050405020304" pitchFamily="18" charset="0"/>
              </a:rPr>
              <a:t>được xây dựng dựa trên nền tảng và nội dung dành riêng cho việc học trực tuyến. Với sĩ số ít, giáo viên sẽ quản lý lớp học và giảng dạy hiệu quả. Ứng dụng công nghệ vào trong thiết kế giáo án điện tử giúp việc xây dựng nội dung bài giảng thuận tiện, và tất cả giáo viên sẽ sử dụng tài liệu đồng bộ để giảng dạy. Việc quản lý lớp học dựa trên nền tảng mới, độc quyền thiết kế bởi Apollo và đối tác chiến lược tạo điều kiện cho giáo viên quan sát tiến độ học tập của từng trẻ, đưa ra hỗ trợ kịp thời ngay trong lớp học và nhận xét chi tiết, chuẩn xác sau mỗi buổi học. Đối với học sinh, lớp học trực tuyến mang lại trải nghiệm học thú vị, học sinh được tương tác trên giáo trình điện tử với nền tảng hiện đại và thân thiện với độ tuổi của học sinh. Với sự hỗ trợ của công nghệ hiện đại, học sinh có cơ hội để tương tác hiệu quả với giáo viên, bạn bè. Nhiều hoạt động, trò chơi thú vị như quiz, làm khảo sát, bài hát vui nhộn giúp trẻ thêm yêu thích giờ học đầy cảm hứng. Điều này giúp khơi dậy đam mê học tập đối với lứa tuổi Tiểu học và THCS</a:t>
            </a:r>
            <a:endParaRPr lang="en-US" dirty="0">
              <a:latin typeface="Times New Roman" panose="02020603050405020304" pitchFamily="18" charset="0"/>
              <a:cs typeface="Times New Roman" panose="02020603050405020304" pitchFamily="18" charset="0"/>
            </a:endParaRPr>
          </a:p>
        </p:txBody>
      </p:sp>
      <p:pic>
        <p:nvPicPr>
          <p:cNvPr id="21" name="Picture 20" descr="A picture containing weapon, projector&#10;&#10;Description automatically generated">
            <a:extLst>
              <a:ext uri="{FF2B5EF4-FFF2-40B4-BE49-F238E27FC236}">
                <a16:creationId xmlns:a16="http://schemas.microsoft.com/office/drawing/2014/main" id="{3F9AD8E2-DDA9-7F3C-CFA0-7258E8865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56956"/>
            <a:ext cx="1051198" cy="1051198"/>
          </a:xfrm>
          <a:prstGeom prst="rect">
            <a:avLst/>
          </a:prstGeom>
        </p:spPr>
      </p:pic>
      <p:pic>
        <p:nvPicPr>
          <p:cNvPr id="22" name="Picture 21" descr="Icon&#10;&#10;Description automatically generated">
            <a:extLst>
              <a:ext uri="{FF2B5EF4-FFF2-40B4-BE49-F238E27FC236}">
                <a16:creationId xmlns:a16="http://schemas.microsoft.com/office/drawing/2014/main" id="{D90FFB84-F73E-3537-1F69-DE0110A66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1617">
            <a:off x="9937057" y="1770619"/>
            <a:ext cx="919348" cy="919348"/>
          </a:xfrm>
          <a:prstGeom prst="rect">
            <a:avLst/>
          </a:prstGeom>
        </p:spPr>
      </p:pic>
      <p:pic>
        <p:nvPicPr>
          <p:cNvPr id="23" name="Picture 22" descr="Icon&#10;&#10;Description automatically generated">
            <a:extLst>
              <a:ext uri="{FF2B5EF4-FFF2-40B4-BE49-F238E27FC236}">
                <a16:creationId xmlns:a16="http://schemas.microsoft.com/office/drawing/2014/main" id="{B82E3CAA-BDE6-E948-EF9B-F5DA10520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82" y="3429000"/>
            <a:ext cx="812699" cy="812699"/>
          </a:xfrm>
          <a:prstGeom prst="rect">
            <a:avLst/>
          </a:prstGeom>
        </p:spPr>
      </p:pic>
    </p:spTree>
    <p:extLst>
      <p:ext uri="{BB962C8B-B14F-4D97-AF65-F5344CB8AC3E}">
        <p14:creationId xmlns:p14="http://schemas.microsoft.com/office/powerpoint/2010/main" val="422890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BCCB82-844C-0D23-039F-2B53B1C8EAB6}"/>
              </a:ext>
            </a:extLst>
          </p:cNvPr>
          <p:cNvSpPr txBox="1"/>
          <p:nvPr/>
        </p:nvSpPr>
        <p:spPr>
          <a:xfrm>
            <a:off x="381000" y="549371"/>
            <a:ext cx="8877299" cy="1138773"/>
          </a:xfrm>
          <a:prstGeom prst="rect">
            <a:avLst/>
          </a:prstGeom>
          <a:noFill/>
        </p:spPr>
        <p:txBody>
          <a:bodyPr wrap="square">
            <a:spAutoFit/>
          </a:bodyPr>
          <a:lstStyle/>
          <a:p>
            <a:pPr marL="571500" indent="-571500">
              <a:buFont typeface="+mj-lt"/>
              <a:buAutoNum type="romanUcPeriod" startAt="2"/>
            </a:pPr>
            <a:r>
              <a:rPr lang="vi-VN" sz="4400" dirty="0">
                <a:solidFill>
                  <a:srgbClr val="2576B9"/>
                </a:solidFill>
                <a:latin typeface="Brauer NeueVN Bold" pitchFamily="50" charset="0"/>
              </a:rPr>
              <a:t>APOLLO ACTIVE </a:t>
            </a:r>
          </a:p>
          <a:p>
            <a:r>
              <a:rPr lang="en-US" sz="2400" dirty="0">
                <a:solidFill>
                  <a:srgbClr val="2576B9"/>
                </a:solidFill>
                <a:latin typeface="Brauer NeueVN Bold" pitchFamily="50" charset="0"/>
              </a:rPr>
              <a:t>           (</a:t>
            </a:r>
            <a:r>
              <a:rPr lang="vi-VN" sz="2400" dirty="0">
                <a:solidFill>
                  <a:srgbClr val="2576B9"/>
                </a:solidFill>
                <a:latin typeface="Brauer NeueVN Bold" pitchFamily="50" charset="0"/>
              </a:rPr>
              <a:t>chương trình chuyển đổi số ứng dụng công nghệ của Apollo English</a:t>
            </a:r>
            <a:r>
              <a:rPr lang="en-US" sz="2400" dirty="0">
                <a:solidFill>
                  <a:srgbClr val="2576B9"/>
                </a:solidFill>
                <a:latin typeface="Brauer NeueVN Bold" pitchFamily="50" charset="0"/>
              </a:rPr>
              <a:t>)</a:t>
            </a:r>
          </a:p>
        </p:txBody>
      </p:sp>
      <p:pic>
        <p:nvPicPr>
          <p:cNvPr id="7" name="Google Shape;184;g2223fc97fcf_0_124">
            <a:extLst>
              <a:ext uri="{FF2B5EF4-FFF2-40B4-BE49-F238E27FC236}">
                <a16:creationId xmlns:a16="http://schemas.microsoft.com/office/drawing/2014/main" id="{BAE19F3B-E7D8-0FA6-5AEF-2C322942EC7E}"/>
              </a:ext>
            </a:extLst>
          </p:cNvPr>
          <p:cNvPicPr preferRelativeResize="0"/>
          <p:nvPr/>
        </p:nvPicPr>
        <p:blipFill rotWithShape="1">
          <a:blip r:embed="rId2">
            <a:alphaModFix/>
          </a:blip>
          <a:srcRect b="28310"/>
          <a:stretch/>
        </p:blipFill>
        <p:spPr>
          <a:xfrm>
            <a:off x="9209242" y="5281391"/>
            <a:ext cx="3159151" cy="1591369"/>
          </a:xfrm>
          <a:prstGeom prst="rect">
            <a:avLst/>
          </a:prstGeom>
          <a:noFill/>
          <a:ln>
            <a:noFill/>
          </a:ln>
        </p:spPr>
      </p:pic>
      <p:pic>
        <p:nvPicPr>
          <p:cNvPr id="9" name="Picture 8" descr="Logo, company name&#10;&#10;Description automatically generated">
            <a:extLst>
              <a:ext uri="{FF2B5EF4-FFF2-40B4-BE49-F238E27FC236}">
                <a16:creationId xmlns:a16="http://schemas.microsoft.com/office/drawing/2014/main" id="{29B69864-8900-274A-195A-E466D9AC0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898" y="164580"/>
            <a:ext cx="1787658" cy="1564313"/>
          </a:xfrm>
          <a:prstGeom prst="rect">
            <a:avLst/>
          </a:prstGeom>
        </p:spPr>
      </p:pic>
      <p:sp>
        <p:nvSpPr>
          <p:cNvPr id="19" name="TextBox 18">
            <a:extLst>
              <a:ext uri="{FF2B5EF4-FFF2-40B4-BE49-F238E27FC236}">
                <a16:creationId xmlns:a16="http://schemas.microsoft.com/office/drawing/2014/main" id="{5E9F0AE5-0E12-0A54-B1AB-50B5AEB3015D}"/>
              </a:ext>
            </a:extLst>
          </p:cNvPr>
          <p:cNvSpPr txBox="1"/>
          <p:nvPr/>
        </p:nvSpPr>
        <p:spPr>
          <a:xfrm>
            <a:off x="465667" y="1924003"/>
            <a:ext cx="11272036" cy="400110"/>
          </a:xfrm>
          <a:prstGeom prst="rect">
            <a:avLst/>
          </a:prstGeom>
          <a:noFill/>
        </p:spPr>
        <p:txBody>
          <a:bodyPr wrap="square">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Apollo Active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học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học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02D196A5-DFAC-10E5-8E11-F3F9474686B0}"/>
              </a:ext>
            </a:extLst>
          </p:cNvPr>
          <p:cNvSpPr txBox="1"/>
          <p:nvPr/>
        </p:nvSpPr>
        <p:spPr>
          <a:xfrm>
            <a:off x="810683" y="2519223"/>
            <a:ext cx="10570633" cy="3366563"/>
          </a:xfrm>
          <a:prstGeom prst="rect">
            <a:avLst/>
          </a:prstGeom>
          <a:noFill/>
        </p:spPr>
        <p:txBody>
          <a:bodyPr wrap="square">
            <a:spAutoFit/>
          </a:bodyPr>
          <a:lstStyle/>
          <a:p>
            <a:pPr marL="285750" indent="-285750" algn="just">
              <a:lnSpc>
                <a:spcPct val="150000"/>
              </a:lnSpc>
              <a:buFont typeface="Times New Roman" panose="02020603050405020304" pitchFamily="18" charset="0"/>
              <a:buChar char="-"/>
            </a:pPr>
            <a:r>
              <a:rPr lang="vi-VN" b="1" dirty="0">
                <a:latin typeface="Times New Roman" panose="02020603050405020304" pitchFamily="18" charset="0"/>
                <a:cs typeface="Times New Roman" panose="02020603050405020304" pitchFamily="18" charset="0"/>
              </a:rPr>
              <a:t>Học chủ động: </a:t>
            </a:r>
            <a:r>
              <a:rPr lang="vi-VN" dirty="0">
                <a:latin typeface="Times New Roman" panose="02020603050405020304" pitchFamily="18" charset="0"/>
                <a:cs typeface="Times New Roman" panose="02020603050405020304" pitchFamily="18" charset="0"/>
              </a:rPr>
              <a:t>hệ thống bài tập về nhà điện tử sẽ tiếp tục khuyến khích con học thêm tại nhà đều đặn một khoảng thời gian ngắn dành ra cho việc học ngoại ngữ. Các bài học được chia nhỏ theo phương pháp “micro learning”, đảm bảo học sinh được tiếp xúc liên tục với tiếng Anh trong suốt cả tuần mà không bị nhàm chán. Mỗi bài tập được giao sau giờ học được thiết kế để giúp việc ôn tập và củng cố kiến thức chủ động. Học sinh có thể hình thành thói quen học chủ động trên môi trường số. Thông qua Ứng dụng Apollo Active (Apollo Active App) do Apollo English phát triển độc quyền dành riêng cho chương trình học Apollo Active, Phụ huynh có thể theo dõi tiến độ học tập của trẻ theo từng buổi học, từng giai đoạn và từng học phần. Hệ thống phản hồi theo thời gian thực cũng giúp Phụ huynh theo sát và hiểu rõ tiến bộ của con hơn.</a:t>
            </a:r>
            <a:endParaRPr lang="en-US" dirty="0">
              <a:latin typeface="Times New Roman" panose="02020603050405020304" pitchFamily="18" charset="0"/>
              <a:cs typeface="Times New Roman" panose="02020603050405020304" pitchFamily="18" charset="0"/>
            </a:endParaRPr>
          </a:p>
        </p:txBody>
      </p:sp>
      <p:pic>
        <p:nvPicPr>
          <p:cNvPr id="21" name="Picture 20" descr="A picture containing weapon, projector&#10;&#10;Description automatically generated">
            <a:extLst>
              <a:ext uri="{FF2B5EF4-FFF2-40B4-BE49-F238E27FC236}">
                <a16:creationId xmlns:a16="http://schemas.microsoft.com/office/drawing/2014/main" id="{3F9AD8E2-DDA9-7F3C-CFA0-7258E8865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363" y="5833904"/>
            <a:ext cx="1051198" cy="1051198"/>
          </a:xfrm>
          <a:prstGeom prst="rect">
            <a:avLst/>
          </a:prstGeom>
        </p:spPr>
      </p:pic>
      <p:pic>
        <p:nvPicPr>
          <p:cNvPr id="22" name="Picture 21" descr="Icon&#10;&#10;Description automatically generated">
            <a:extLst>
              <a:ext uri="{FF2B5EF4-FFF2-40B4-BE49-F238E27FC236}">
                <a16:creationId xmlns:a16="http://schemas.microsoft.com/office/drawing/2014/main" id="{D90FFB84-F73E-3537-1F69-DE0110A66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1617">
            <a:off x="10329144" y="1790660"/>
            <a:ext cx="919348" cy="919348"/>
          </a:xfrm>
          <a:prstGeom prst="rect">
            <a:avLst/>
          </a:prstGeom>
        </p:spPr>
      </p:pic>
      <p:pic>
        <p:nvPicPr>
          <p:cNvPr id="23" name="Picture 22" descr="Icon&#10;&#10;Description automatically generated">
            <a:extLst>
              <a:ext uri="{FF2B5EF4-FFF2-40B4-BE49-F238E27FC236}">
                <a16:creationId xmlns:a16="http://schemas.microsoft.com/office/drawing/2014/main" id="{B82E3CAA-BDE6-E948-EF9B-F5DA10520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31" y="3443722"/>
            <a:ext cx="812699" cy="812699"/>
          </a:xfrm>
          <a:prstGeom prst="rect">
            <a:avLst/>
          </a:prstGeom>
        </p:spPr>
      </p:pic>
    </p:spTree>
    <p:extLst>
      <p:ext uri="{BB962C8B-B14F-4D97-AF65-F5344CB8AC3E}">
        <p14:creationId xmlns:p14="http://schemas.microsoft.com/office/powerpoint/2010/main" val="107341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BCCB82-844C-0D23-039F-2B53B1C8EAB6}"/>
              </a:ext>
            </a:extLst>
          </p:cNvPr>
          <p:cNvSpPr txBox="1"/>
          <p:nvPr/>
        </p:nvSpPr>
        <p:spPr>
          <a:xfrm>
            <a:off x="381000" y="549371"/>
            <a:ext cx="8877299" cy="1138773"/>
          </a:xfrm>
          <a:prstGeom prst="rect">
            <a:avLst/>
          </a:prstGeom>
          <a:noFill/>
        </p:spPr>
        <p:txBody>
          <a:bodyPr wrap="square">
            <a:spAutoFit/>
          </a:bodyPr>
          <a:lstStyle/>
          <a:p>
            <a:pPr marL="571500" indent="-571500">
              <a:buFont typeface="+mj-lt"/>
              <a:buAutoNum type="romanUcPeriod" startAt="2"/>
            </a:pPr>
            <a:r>
              <a:rPr lang="vi-VN" sz="4400" dirty="0">
                <a:solidFill>
                  <a:srgbClr val="2576B9"/>
                </a:solidFill>
                <a:latin typeface="Brauer NeueVN Bold" pitchFamily="50" charset="0"/>
              </a:rPr>
              <a:t>APOLLO ACTIVE </a:t>
            </a:r>
          </a:p>
          <a:p>
            <a:r>
              <a:rPr lang="en-US" sz="2400" dirty="0">
                <a:solidFill>
                  <a:srgbClr val="2576B9"/>
                </a:solidFill>
                <a:latin typeface="Brauer NeueVN Bold" pitchFamily="50" charset="0"/>
              </a:rPr>
              <a:t>           (</a:t>
            </a:r>
            <a:r>
              <a:rPr lang="vi-VN" sz="2400" dirty="0">
                <a:solidFill>
                  <a:srgbClr val="2576B9"/>
                </a:solidFill>
                <a:latin typeface="Brauer NeueVN Bold" pitchFamily="50" charset="0"/>
              </a:rPr>
              <a:t>chương trình chuyển đổi số ứng dụng công nghệ của Apollo English</a:t>
            </a:r>
            <a:r>
              <a:rPr lang="en-US" sz="2400" dirty="0">
                <a:solidFill>
                  <a:srgbClr val="2576B9"/>
                </a:solidFill>
                <a:latin typeface="Brauer NeueVN Bold" pitchFamily="50" charset="0"/>
              </a:rPr>
              <a:t>)</a:t>
            </a:r>
          </a:p>
        </p:txBody>
      </p:sp>
      <p:pic>
        <p:nvPicPr>
          <p:cNvPr id="9" name="Picture 8" descr="Logo, company name&#10;&#10;Description automatically generated">
            <a:extLst>
              <a:ext uri="{FF2B5EF4-FFF2-40B4-BE49-F238E27FC236}">
                <a16:creationId xmlns:a16="http://schemas.microsoft.com/office/drawing/2014/main" id="{29B69864-8900-274A-195A-E466D9AC0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898" y="164580"/>
            <a:ext cx="1787658" cy="1564313"/>
          </a:xfrm>
          <a:prstGeom prst="rect">
            <a:avLst/>
          </a:prstGeom>
        </p:spPr>
      </p:pic>
      <p:sp>
        <p:nvSpPr>
          <p:cNvPr id="19" name="TextBox 18">
            <a:extLst>
              <a:ext uri="{FF2B5EF4-FFF2-40B4-BE49-F238E27FC236}">
                <a16:creationId xmlns:a16="http://schemas.microsoft.com/office/drawing/2014/main" id="{5E9F0AE5-0E12-0A54-B1AB-50B5AEB3015D}"/>
              </a:ext>
            </a:extLst>
          </p:cNvPr>
          <p:cNvSpPr txBox="1"/>
          <p:nvPr/>
        </p:nvSpPr>
        <p:spPr>
          <a:xfrm>
            <a:off x="465667" y="1924003"/>
            <a:ext cx="11272036" cy="400110"/>
          </a:xfrm>
          <a:prstGeom prst="rect">
            <a:avLst/>
          </a:prstGeom>
          <a:noFill/>
        </p:spPr>
        <p:txBody>
          <a:bodyPr wrap="square">
            <a:spAutoFit/>
          </a:bodyPr>
          <a:lstStyle/>
          <a:p>
            <a:pPr marL="285750" indent="-28575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nổi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Apollo Active</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08D1DFF-B451-106D-8D43-F71942CED12C}"/>
              </a:ext>
            </a:extLst>
          </p:cNvPr>
          <p:cNvSpPr txBox="1"/>
          <p:nvPr/>
        </p:nvSpPr>
        <p:spPr>
          <a:xfrm>
            <a:off x="3022600" y="2519223"/>
            <a:ext cx="6146800" cy="461665"/>
          </a:xfrm>
          <a:prstGeom prst="rect">
            <a:avLst/>
          </a:prstGeom>
          <a:noFill/>
        </p:spPr>
        <p:txBody>
          <a:bodyPr wrap="square">
            <a:spAutoFit/>
          </a:bodyPr>
          <a:lstStyle/>
          <a:p>
            <a:pPr algn="ctr"/>
            <a:r>
              <a:rPr lang="en-US" sz="2400" b="1" dirty="0" err="1">
                <a:solidFill>
                  <a:srgbClr val="EB4754"/>
                </a:solidFill>
                <a:latin typeface="Times New Roman" panose="02020603050405020304" pitchFamily="18" charset="0"/>
                <a:cs typeface="Times New Roman" panose="02020603050405020304" pitchFamily="18" charset="0"/>
              </a:rPr>
              <a:t>Hệ</a:t>
            </a:r>
            <a:r>
              <a:rPr lang="en-US" sz="2400" b="1" dirty="0">
                <a:solidFill>
                  <a:srgbClr val="EB4754"/>
                </a:solidFill>
                <a:latin typeface="Times New Roman" panose="02020603050405020304" pitchFamily="18" charset="0"/>
                <a:cs typeface="Times New Roman" panose="02020603050405020304" pitchFamily="18" charset="0"/>
              </a:rPr>
              <a:t> </a:t>
            </a:r>
            <a:r>
              <a:rPr lang="en-US" sz="2400" b="1" dirty="0" err="1">
                <a:solidFill>
                  <a:srgbClr val="EB4754"/>
                </a:solidFill>
                <a:latin typeface="Times New Roman" panose="02020603050405020304" pitchFamily="18" charset="0"/>
                <a:cs typeface="Times New Roman" panose="02020603050405020304" pitchFamily="18" charset="0"/>
              </a:rPr>
              <a:t>sinh</a:t>
            </a:r>
            <a:r>
              <a:rPr lang="en-US" sz="2400" b="1" dirty="0">
                <a:solidFill>
                  <a:srgbClr val="EB4754"/>
                </a:solidFill>
                <a:latin typeface="Times New Roman" panose="02020603050405020304" pitchFamily="18" charset="0"/>
                <a:cs typeface="Times New Roman" panose="02020603050405020304" pitchFamily="18" charset="0"/>
              </a:rPr>
              <a:t> </a:t>
            </a:r>
            <a:r>
              <a:rPr lang="en-US" sz="2400" b="1" dirty="0" err="1">
                <a:solidFill>
                  <a:srgbClr val="EB4754"/>
                </a:solidFill>
                <a:latin typeface="Times New Roman" panose="02020603050405020304" pitchFamily="18" charset="0"/>
                <a:cs typeface="Times New Roman" panose="02020603050405020304" pitchFamily="18" charset="0"/>
              </a:rPr>
              <a:t>thái</a:t>
            </a:r>
            <a:r>
              <a:rPr lang="en-US" sz="2400" b="1" dirty="0">
                <a:solidFill>
                  <a:srgbClr val="EB4754"/>
                </a:solidFill>
                <a:latin typeface="Times New Roman" panose="02020603050405020304" pitchFamily="18" charset="0"/>
                <a:cs typeface="Times New Roman" panose="02020603050405020304" pitchFamily="18" charset="0"/>
              </a:rPr>
              <a:t> </a:t>
            </a:r>
            <a:r>
              <a:rPr lang="en-US" sz="2400" b="1" dirty="0" err="1">
                <a:solidFill>
                  <a:srgbClr val="EB4754"/>
                </a:solidFill>
                <a:latin typeface="Times New Roman" panose="02020603050405020304" pitchFamily="18" charset="0"/>
                <a:cs typeface="Times New Roman" panose="02020603050405020304" pitchFamily="18" charset="0"/>
              </a:rPr>
              <a:t>đa</a:t>
            </a:r>
            <a:r>
              <a:rPr lang="en-US" sz="2400" b="1" dirty="0">
                <a:solidFill>
                  <a:srgbClr val="EB4754"/>
                </a:solidFill>
                <a:latin typeface="Times New Roman" panose="02020603050405020304" pitchFamily="18" charset="0"/>
                <a:cs typeface="Times New Roman" panose="02020603050405020304" pitchFamily="18" charset="0"/>
              </a:rPr>
              <a:t> </a:t>
            </a:r>
            <a:r>
              <a:rPr lang="en-US" sz="2400" b="1" dirty="0" err="1">
                <a:solidFill>
                  <a:srgbClr val="EB4754"/>
                </a:solidFill>
                <a:latin typeface="Times New Roman" panose="02020603050405020304" pitchFamily="18" charset="0"/>
                <a:cs typeface="Times New Roman" panose="02020603050405020304" pitchFamily="18" charset="0"/>
              </a:rPr>
              <a:t>dạng</a:t>
            </a:r>
            <a:r>
              <a:rPr lang="en-US" sz="2400" b="1" dirty="0">
                <a:solidFill>
                  <a:srgbClr val="EB4754"/>
                </a:solidFill>
                <a:latin typeface="Times New Roman" panose="02020603050405020304" pitchFamily="18" charset="0"/>
                <a:cs typeface="Times New Roman" panose="02020603050405020304" pitchFamily="18" charset="0"/>
              </a:rPr>
              <a:t>, </a:t>
            </a:r>
            <a:r>
              <a:rPr lang="en-US" sz="2400" b="1" dirty="0" err="1">
                <a:solidFill>
                  <a:srgbClr val="EB4754"/>
                </a:solidFill>
                <a:latin typeface="Times New Roman" panose="02020603050405020304" pitchFamily="18" charset="0"/>
                <a:cs typeface="Times New Roman" panose="02020603050405020304" pitchFamily="18" charset="0"/>
              </a:rPr>
              <a:t>tiên</a:t>
            </a:r>
            <a:r>
              <a:rPr lang="en-US" sz="2400" b="1" dirty="0">
                <a:solidFill>
                  <a:srgbClr val="EB4754"/>
                </a:solidFill>
                <a:latin typeface="Times New Roman" panose="02020603050405020304" pitchFamily="18" charset="0"/>
                <a:cs typeface="Times New Roman" panose="02020603050405020304" pitchFamily="18" charset="0"/>
              </a:rPr>
              <a:t> </a:t>
            </a:r>
            <a:r>
              <a:rPr lang="en-US" sz="2400" b="1" dirty="0" err="1">
                <a:solidFill>
                  <a:srgbClr val="EB4754"/>
                </a:solidFill>
                <a:latin typeface="Times New Roman" panose="02020603050405020304" pitchFamily="18" charset="0"/>
                <a:cs typeface="Times New Roman" panose="02020603050405020304" pitchFamily="18" charset="0"/>
              </a:rPr>
              <a:t>tiến</a:t>
            </a:r>
            <a:endParaRPr lang="en-US" sz="2400" b="1" dirty="0">
              <a:solidFill>
                <a:srgbClr val="EB4754"/>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7B5B680-3BCD-1845-1656-214D80AF804D}"/>
              </a:ext>
            </a:extLst>
          </p:cNvPr>
          <p:cNvCxnSpPr>
            <a:cxnSpLocks/>
          </p:cNvCxnSpPr>
          <p:nvPr/>
        </p:nvCxnSpPr>
        <p:spPr>
          <a:xfrm>
            <a:off x="6096000" y="3429000"/>
            <a:ext cx="0" cy="3009900"/>
          </a:xfrm>
          <a:prstGeom prst="line">
            <a:avLst/>
          </a:prstGeom>
          <a:ln w="38100">
            <a:solidFill>
              <a:srgbClr val="2576B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BD713F-CFDD-7F24-B995-5B0C0C1C4109}"/>
              </a:ext>
            </a:extLst>
          </p:cNvPr>
          <p:cNvSpPr txBox="1"/>
          <p:nvPr/>
        </p:nvSpPr>
        <p:spPr>
          <a:xfrm>
            <a:off x="511175" y="3175998"/>
            <a:ext cx="5022850" cy="584775"/>
          </a:xfrm>
          <a:prstGeom prst="rect">
            <a:avLst/>
          </a:prstGeom>
          <a:noFill/>
        </p:spPr>
        <p:txBody>
          <a:bodyPr wrap="square">
            <a:spAutoFit/>
          </a:bodyPr>
          <a:lstStyle/>
          <a:p>
            <a:r>
              <a:rPr lang="en-US" sz="1600" b="1" dirty="0" err="1">
                <a:latin typeface="Times New Roman" panose="02020603050405020304" pitchFamily="18" charset="0"/>
                <a:cs typeface="Times New Roman" panose="02020603050405020304" pitchFamily="18" charset="0"/>
              </a:rPr>
              <a:t>Giáo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trình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quyền</a:t>
            </a:r>
            <a:r>
              <a:rPr lang="en-US" sz="1600" b="1"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National Geographic Learning</a:t>
            </a:r>
          </a:p>
        </p:txBody>
      </p:sp>
      <p:pic>
        <p:nvPicPr>
          <p:cNvPr id="13" name="Picture 12">
            <a:extLst>
              <a:ext uri="{FF2B5EF4-FFF2-40B4-BE49-F238E27FC236}">
                <a16:creationId xmlns:a16="http://schemas.microsoft.com/office/drawing/2014/main" id="{0E90BCF1-F1E2-A2D2-5774-AB019F5623AE}"/>
              </a:ext>
            </a:extLst>
          </p:cNvPr>
          <p:cNvPicPr>
            <a:picLocks noChangeAspect="1"/>
          </p:cNvPicPr>
          <p:nvPr/>
        </p:nvPicPr>
        <p:blipFill rotWithShape="1">
          <a:blip r:embed="rId3">
            <a:extLst>
              <a:ext uri="{28A0092B-C50C-407E-A947-70E740481C1C}">
                <a14:useLocalDpi xmlns:a14="http://schemas.microsoft.com/office/drawing/2010/main" val="0"/>
              </a:ext>
            </a:extLst>
          </a:blip>
          <a:srcRect l="-1" r="50402"/>
          <a:stretch/>
        </p:blipFill>
        <p:spPr bwMode="auto">
          <a:xfrm>
            <a:off x="1490979" y="4001788"/>
            <a:ext cx="2947987" cy="1221740"/>
          </a:xfrm>
          <a:prstGeom prst="rect">
            <a:avLst/>
          </a:prstGeom>
          <a:noFill/>
          <a:ln>
            <a:noFill/>
          </a:ln>
        </p:spPr>
      </p:pic>
      <p:pic>
        <p:nvPicPr>
          <p:cNvPr id="14" name="Picture 13">
            <a:extLst>
              <a:ext uri="{FF2B5EF4-FFF2-40B4-BE49-F238E27FC236}">
                <a16:creationId xmlns:a16="http://schemas.microsoft.com/office/drawing/2014/main" id="{0A2C66AA-BDD3-6DC1-D47E-2A430C90D3D3}"/>
              </a:ext>
            </a:extLst>
          </p:cNvPr>
          <p:cNvPicPr>
            <a:picLocks noChangeAspect="1"/>
          </p:cNvPicPr>
          <p:nvPr/>
        </p:nvPicPr>
        <p:blipFill rotWithShape="1">
          <a:blip r:embed="rId3">
            <a:extLst>
              <a:ext uri="{28A0092B-C50C-407E-A947-70E740481C1C}">
                <a14:useLocalDpi xmlns:a14="http://schemas.microsoft.com/office/drawing/2010/main" val="0"/>
              </a:ext>
            </a:extLst>
          </a:blip>
          <a:srcRect l="50198" r="-1"/>
          <a:stretch/>
        </p:blipFill>
        <p:spPr bwMode="auto">
          <a:xfrm>
            <a:off x="1490979" y="5301147"/>
            <a:ext cx="2970209" cy="1221740"/>
          </a:xfrm>
          <a:prstGeom prst="rect">
            <a:avLst/>
          </a:prstGeom>
          <a:noFill/>
          <a:ln>
            <a:noFill/>
          </a:ln>
        </p:spPr>
      </p:pic>
      <p:sp>
        <p:nvSpPr>
          <p:cNvPr id="15" name="TextBox 14">
            <a:extLst>
              <a:ext uri="{FF2B5EF4-FFF2-40B4-BE49-F238E27FC236}">
                <a16:creationId xmlns:a16="http://schemas.microsoft.com/office/drawing/2014/main" id="{18C46642-2F44-6E6C-330C-C8263280377D}"/>
              </a:ext>
            </a:extLst>
          </p:cNvPr>
          <p:cNvSpPr txBox="1"/>
          <p:nvPr/>
        </p:nvSpPr>
        <p:spPr>
          <a:xfrm>
            <a:off x="6746874" y="3175998"/>
            <a:ext cx="4857297" cy="3454792"/>
          </a:xfrm>
          <a:prstGeom prst="rect">
            <a:avLst/>
          </a:prstGeom>
          <a:noFill/>
        </p:spPr>
        <p:txBody>
          <a:bodyPr wrap="square">
            <a:spAutoFit/>
          </a:bodyPr>
          <a:lstStyle/>
          <a:p>
            <a:r>
              <a:rPr lang="en-US" sz="1600" b="1" dirty="0" err="1">
                <a:latin typeface="Times New Roman" panose="02020603050405020304" pitchFamily="18" charset="0"/>
                <a:cs typeface="Times New Roman" panose="02020603050405020304" pitchFamily="18" charset="0"/>
              </a:rPr>
              <a:t>Nền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tảng</a:t>
            </a:r>
            <a:r>
              <a:rPr lang="en-US" sz="1600" b="1" dirty="0">
                <a:latin typeface="Times New Roman" panose="02020603050405020304" pitchFamily="18" charset="0"/>
                <a:cs typeface="Times New Roman" panose="02020603050405020304" pitchFamily="18" charset="0"/>
              </a:rPr>
              <a:t> Apollo Active Virtual Classroom:</a:t>
            </a:r>
          </a:p>
          <a:p>
            <a:endParaRPr lang="en-US" sz="1050" b="1"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vi-VN" sz="1600" dirty="0">
                <a:latin typeface="Times New Roman" panose="02020603050405020304" pitchFamily="18" charset="0"/>
                <a:cs typeface="Times New Roman" panose="02020603050405020304" pitchFamily="18" charset="0"/>
              </a:rPr>
              <a:t>Mang thương hiệu của Apollo và phù hợp với học sinh Tiểu học</a:t>
            </a:r>
            <a:endParaRPr lang="en-US" sz="1600" dirty="0">
              <a:latin typeface="Times New Roman" panose="02020603050405020304" pitchFamily="18" charset="0"/>
              <a:cs typeface="Times New Roman" panose="02020603050405020304" pitchFamily="18" charset="0"/>
            </a:endParaRPr>
          </a:p>
          <a:p>
            <a:endParaRPr lang="vi-VN" sz="8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vi-VN" sz="1600" dirty="0">
                <a:latin typeface="Times New Roman" panose="02020603050405020304" pitchFamily="18" charset="0"/>
                <a:cs typeface="Times New Roman" panose="02020603050405020304" pitchFamily="18" charset="0"/>
              </a:rPr>
              <a:t>Nền tảng sử dụng để cho việc dạy và học, không phải hội họp</a:t>
            </a:r>
            <a:endParaRPr lang="en-US" sz="1600" dirty="0">
              <a:latin typeface="Times New Roman" panose="02020603050405020304" pitchFamily="18" charset="0"/>
              <a:cs typeface="Times New Roman" panose="02020603050405020304" pitchFamily="18" charset="0"/>
            </a:endParaRPr>
          </a:p>
          <a:p>
            <a:endParaRPr lang="vi-VN" sz="8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vi-VN" sz="1600" dirty="0">
                <a:latin typeface="Times New Roman" panose="02020603050405020304" pitchFamily="18" charset="0"/>
                <a:cs typeface="Times New Roman" panose="02020603050405020304" pitchFamily="18" charset="0"/>
              </a:rPr>
              <a:t>Đa dạng các hoạt động tương tác như một lớp học trực tiếp </a:t>
            </a:r>
            <a:endParaRPr lang="en-US" sz="16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vi-VN" sz="8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vi-VN" sz="1600" dirty="0">
                <a:latin typeface="Times New Roman" panose="02020603050405020304" pitchFamily="18" charset="0"/>
                <a:cs typeface="Times New Roman" panose="02020603050405020304" pitchFamily="18" charset="0"/>
              </a:rPr>
              <a:t>Tiện lợi cho học sinh tự đăng nhập và kiểm tra thiết bị trước giờ học</a:t>
            </a:r>
            <a:endParaRPr lang="en-US" sz="16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vi-VN" sz="8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vi-VN" sz="1600" dirty="0">
                <a:latin typeface="Times New Roman" panose="02020603050405020304" pitchFamily="18" charset="0"/>
                <a:cs typeface="Times New Roman" panose="02020603050405020304" pitchFamily="18" charset="0"/>
              </a:rPr>
              <a:t>Đo đạc được mức độ tương tác, và kết quả học tập ngay trong buổi học</a:t>
            </a:r>
          </a:p>
        </p:txBody>
      </p:sp>
      <p:pic>
        <p:nvPicPr>
          <p:cNvPr id="16" name="Picture 15" descr="A picture containing weapon, projector&#10;&#10;Description automatically generated">
            <a:extLst>
              <a:ext uri="{FF2B5EF4-FFF2-40B4-BE49-F238E27FC236}">
                <a16:creationId xmlns:a16="http://schemas.microsoft.com/office/drawing/2014/main" id="{717B11FB-F97D-CB15-4253-441FFDCDC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189" y="1695127"/>
            <a:ext cx="922211" cy="922211"/>
          </a:xfrm>
          <a:prstGeom prst="rect">
            <a:avLst/>
          </a:prstGeom>
        </p:spPr>
      </p:pic>
      <p:pic>
        <p:nvPicPr>
          <p:cNvPr id="17" name="Picture 16" descr="Icon&#10;&#10;Description automatically generated">
            <a:extLst>
              <a:ext uri="{FF2B5EF4-FFF2-40B4-BE49-F238E27FC236}">
                <a16:creationId xmlns:a16="http://schemas.microsoft.com/office/drawing/2014/main" id="{0F9D0318-2604-AFC1-7FA9-AB537F4393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1617">
            <a:off x="11170137" y="2852571"/>
            <a:ext cx="919348" cy="919348"/>
          </a:xfrm>
          <a:prstGeom prst="rect">
            <a:avLst/>
          </a:prstGeom>
        </p:spPr>
      </p:pic>
      <p:pic>
        <p:nvPicPr>
          <p:cNvPr id="18" name="Picture 17" descr="Icon&#10;&#10;Description automatically generated">
            <a:extLst>
              <a:ext uri="{FF2B5EF4-FFF2-40B4-BE49-F238E27FC236}">
                <a16:creationId xmlns:a16="http://schemas.microsoft.com/office/drawing/2014/main" id="{D7D966FC-1A45-2796-CA0F-6AA11BBF60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843148"/>
            <a:ext cx="752906" cy="752906"/>
          </a:xfrm>
          <a:prstGeom prst="rect">
            <a:avLst/>
          </a:prstGeom>
        </p:spPr>
      </p:pic>
    </p:spTree>
    <p:extLst>
      <p:ext uri="{BB962C8B-B14F-4D97-AF65-F5344CB8AC3E}">
        <p14:creationId xmlns:p14="http://schemas.microsoft.com/office/powerpoint/2010/main" val="2738448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2077</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Calibri</vt:lpstr>
      <vt:lpstr>Brauer NeueVN Bold</vt:lpstr>
      <vt:lpstr>Courier New</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0409</dc:creator>
  <cp:lastModifiedBy>Apollo 32</cp:lastModifiedBy>
  <cp:revision>9</cp:revision>
  <dcterms:created xsi:type="dcterms:W3CDTF">2023-04-19T07:11:50Z</dcterms:created>
  <dcterms:modified xsi:type="dcterms:W3CDTF">2023-04-19T10:23:24Z</dcterms:modified>
</cp:coreProperties>
</file>